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65" r:id="rId3"/>
    <p:sldId id="257" r:id="rId4"/>
    <p:sldId id="264" r:id="rId5"/>
    <p:sldId id="258" r:id="rId6"/>
    <p:sldId id="259" r:id="rId7"/>
    <p:sldId id="260" r:id="rId8"/>
    <p:sldId id="266" r:id="rId9"/>
    <p:sldId id="267" r:id="rId10"/>
    <p:sldId id="261" r:id="rId11"/>
    <p:sldId id="268" r:id="rId12"/>
    <p:sldId id="269" r:id="rId13"/>
    <p:sldId id="270" r:id="rId14"/>
    <p:sldId id="262" r:id="rId15"/>
    <p:sldId id="263" r:id="rId16"/>
    <p:sldId id="271" r:id="rId1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10"/>
  </p:normalViewPr>
  <p:slideViewPr>
    <p:cSldViewPr snapToGrid="0" snapToObjects="1">
      <p:cViewPr varScale="1">
        <p:scale>
          <a:sx n="104" d="100"/>
          <a:sy n="104"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6348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r>
              <a:rPr sz="1200">
                <a:latin typeface="Arial"/>
              </a:rPr>
              <a:t>0–2 minutes. Welcome the class back and briefly remind everyone that the prior class reached the end of Book I, Chapter 2. Today’s goal is to follow Lewis’s argument through Chapters 3 and 4, with Chapter 5 if time allows.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CB934-FA81-B78C-40AA-1B355826F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ECF537-AA47-E60B-0022-45C9845CDD27}"/>
              </a:ext>
            </a:extLst>
          </p:cNvPr>
          <p:cNvSpPr>
            <a:spLocks noGrp="1" noRot="1" noChangeAspect="1"/>
          </p:cNvSpPr>
          <p:nvPr>
            <p:ph type="sldImg"/>
          </p:nvPr>
        </p:nvSpPr>
        <p:spPr/>
        <p:txBody>
          <a:bodyPr/>
          <a:lstStyle/>
          <a:p>
            <a:endParaRPr/>
          </a:p>
        </p:txBody>
      </p:sp>
      <p:sp>
        <p:nvSpPr>
          <p:cNvPr id="3" name="Notes Placeholder 2">
            <a:extLst>
              <a:ext uri="{FF2B5EF4-FFF2-40B4-BE49-F238E27FC236}">
                <a16:creationId xmlns:a16="http://schemas.microsoft.com/office/drawing/2014/main" id="{4105F4F3-C6CC-9AB8-150F-8DA1F89C0DDD}"/>
              </a:ext>
            </a:extLst>
          </p:cNvPr>
          <p:cNvSpPr>
            <a:spLocks noGrp="1"/>
          </p:cNvSpPr>
          <p:nvPr>
            <p:ph type="body" idx="1"/>
          </p:nvPr>
        </p:nvSpPr>
        <p:spPr/>
        <p:txBody>
          <a:bodyPr/>
          <a:lstStyle/>
          <a:p>
            <a:r>
              <a:rPr sz="1200">
                <a:latin typeface="Arial"/>
              </a:rPr>
              <a:t>0–2 minutes. Frame the lesson with the question: What does our experience of moral obligation suggest about reality? Emphasize again that Lewis is a conversation partner; Scripture remains our authority.</a:t>
            </a:r>
          </a:p>
        </p:txBody>
      </p:sp>
      <p:sp>
        <p:nvSpPr>
          <p:cNvPr id="4" name="Slide Number Placeholder 3">
            <a:extLst>
              <a:ext uri="{FF2B5EF4-FFF2-40B4-BE49-F238E27FC236}">
                <a16:creationId xmlns:a16="http://schemas.microsoft.com/office/drawing/2014/main" id="{9ED27A5A-47BE-144B-03BD-BDFDBD06714C}"/>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58726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r>
              <a:rPr sz="1200">
                <a:latin typeface="Arial"/>
              </a:rPr>
              <a:t>2–5 minutes. Keep the review short. Ask for one or two examples from the class: “That’s not fair,” “You promised,” etc. Then move quickly to Chapter 3.</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5E574-7E43-C5EF-0A78-8F38DC902E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C1C50D-4D03-A929-806A-04CD42ABBB98}"/>
              </a:ext>
            </a:extLst>
          </p:cNvPr>
          <p:cNvSpPr>
            <a:spLocks noGrp="1" noRot="1" noChangeAspect="1"/>
          </p:cNvSpPr>
          <p:nvPr>
            <p:ph type="sldImg"/>
          </p:nvPr>
        </p:nvSpPr>
        <p:spPr/>
        <p:txBody>
          <a:bodyPr/>
          <a:lstStyle/>
          <a:p>
            <a:endParaRPr/>
          </a:p>
        </p:txBody>
      </p:sp>
      <p:sp>
        <p:nvSpPr>
          <p:cNvPr id="3" name="Notes Placeholder 2">
            <a:extLst>
              <a:ext uri="{FF2B5EF4-FFF2-40B4-BE49-F238E27FC236}">
                <a16:creationId xmlns:a16="http://schemas.microsoft.com/office/drawing/2014/main" id="{648E1E58-68A0-5613-C6E1-BCE812E0C465}"/>
              </a:ext>
            </a:extLst>
          </p:cNvPr>
          <p:cNvSpPr>
            <a:spLocks noGrp="1"/>
          </p:cNvSpPr>
          <p:nvPr>
            <p:ph type="body" idx="1"/>
          </p:nvPr>
        </p:nvSpPr>
        <p:spPr/>
        <p:txBody>
          <a:bodyPr/>
          <a:lstStyle/>
          <a:p>
            <a:r>
              <a:rPr sz="1200">
                <a:latin typeface="Arial"/>
              </a:rPr>
              <a:t>5–8 minutes. Let the group answer before explaining. The key distinction is between description and obligation. Lewis argues that morality is not merely a report of what people happen to do.</a:t>
            </a:r>
          </a:p>
        </p:txBody>
      </p:sp>
      <p:sp>
        <p:nvSpPr>
          <p:cNvPr id="4" name="Slide Number Placeholder 3">
            <a:extLst>
              <a:ext uri="{FF2B5EF4-FFF2-40B4-BE49-F238E27FC236}">
                <a16:creationId xmlns:a16="http://schemas.microsoft.com/office/drawing/2014/main" id="{E8605E39-2B7B-1EF7-F0FD-15EC6135A2E5}"/>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143006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r>
              <a:rPr sz="1200">
                <a:latin typeface="Arial"/>
              </a:rPr>
              <a:t>8–11 minutes. Use this to test whether moral judgments reduce to majority opinion or custom. Avoid turning this into a list of culture-war examples; keep the focus on Lewis’s philosophical point.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r>
              <a:rPr sz="1200">
                <a:latin typeface="Arial"/>
              </a:rPr>
              <a:t>11–15 minutes. This is the core of Chapter 3. Draw a contrast on the board if helpful: physical law = what happens; moral law = what ought to happen. Stress that calling both a “law” does not mean they operate in the same way.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r>
              <a:rPr sz="1200">
                <a:latin typeface="Arial"/>
              </a:rPr>
              <a:t>15–19 minutes. Read Romans 2:14–15 aloud. Clarify that Lewis is not deriving doctrine from Romans here; rather, his observation about conscience has a useful biblical parallel.</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r>
              <a:rPr sz="1200">
                <a:latin typeface="Arial"/>
              </a:rPr>
              <a:t>25–28 minutes. Highlight the short Lewis quotation. Ask the class what he means by “getting at us.” The distinction is not merely that morality is strong feeling, but that it presents itself as an obligation.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r>
              <a:rPr sz="1200">
                <a:latin typeface="Arial"/>
              </a:rPr>
              <a:t>37–41 minutes. If time is short, summarize Chapter 5 rather than discussing every paragraph. Lewis’s twist is that discovering a morally good God is not immediately reassuring for people who know they have failed the standard.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r>
              <a:rPr sz="1200">
                <a:latin typeface="Arial"/>
              </a:rPr>
              <a:t>41–44 minutes. Read only a few representative verses from Romans 7 if time allows. Keep the connection modest: Paul’s argument is theological and larger than Lewis’s philosophical case, but both recognize the gap between knowing good and doing it.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IMPLE">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85800" y="6473952"/>
            <a:ext cx="5943600" cy="182880"/>
          </a:xfrm>
          <a:prstGeom prst="rect">
            <a:avLst/>
          </a:prstGeom>
          <a:noFill/>
          <a:ln/>
        </p:spPr>
        <p:txBody>
          <a:bodyPr wrap="square" lIns="0" tIns="0" rIns="0" bIns="0" rtlCol="0" anchor="ctr"/>
          <a:lstStyle/>
          <a:p>
            <a:pPr marL="0" indent="0">
              <a:buNone/>
            </a:pPr>
            <a:r>
              <a:rPr lang="en-US" sz="1100" dirty="0">
                <a:solidFill>
                  <a:srgbClr val="777777"/>
                </a:solidFill>
                <a:latin typeface="Arial" pitchFamily="34" charset="0"/>
                <a:ea typeface="Arial" pitchFamily="34" charset="-122"/>
                <a:cs typeface="Arial" pitchFamily="34" charset="-120"/>
              </a:rPr>
              <a:t>McKnight Crossings Church of Christ • Mere Christianity</a:t>
            </a:r>
            <a:endParaRPr lang="en-US" sz="1100" dirty="0"/>
          </a:p>
        </p:txBody>
      </p:sp>
      <p:sp>
        <p:nvSpPr>
          <p:cNvPr id="3" name="Text 1"/>
          <p:cNvSpPr/>
          <p:nvPr/>
        </p:nvSpPr>
        <p:spPr>
          <a:xfrm>
            <a:off x="10561320" y="6473952"/>
            <a:ext cx="914400" cy="182880"/>
          </a:xfrm>
          <a:prstGeom prst="rect">
            <a:avLst/>
          </a:prstGeom>
          <a:noFill/>
          <a:ln/>
        </p:spPr>
        <p:txBody>
          <a:bodyPr wrap="square" lIns="0" tIns="0" rIns="0" bIns="0" rtlCol="0" anchor="ctr"/>
          <a:lstStyle/>
          <a:p>
            <a:r>
              <a:t>Week 3</a:t>
            </a:r>
          </a:p>
        </p:txBody>
      </p:sp>
      <p:sp>
        <p:nvSpPr>
          <p:cNvPr id="25" name="Slide Number Placeholder 0"/>
          <p:cNvSpPr>
            <a:spLocks noGrp="1"/>
          </p:cNvSpPr>
          <p:nvPr>
            <p:ph type="sldNum" sz="quarter" idx="4294967295"/>
          </p:nvPr>
        </p:nvSpPr>
        <p:spPr>
          <a:xfrm>
            <a:off x="11567160" y="6455664"/>
            <a:ext cx="228600" cy="182880"/>
          </a:xfrm>
          <a:prstGeom prst="rect">
            <a:avLst/>
          </a:prstGeom>
          <a:extLst>
            <a:ext uri="{C572A759-6A51-4108-AA02-DFA0A04FC94B}">
              <ma14:wrappingTextBoxFlag xmlns="" xmlns:ma14="http://schemas.microsoft.com/office/mac/drawingml/2011/main" val="0"/>
            </a:ext>
          </a:extLst>
        </p:spPr>
        <p:txBody>
          <a:bodyPr/>
          <a:lstStyle>
            <a:lvl1pPr>
              <a:defRPr sz="1000">
                <a:solidFill>
                  <a:srgbClr val="999999"/>
                </a:solidFill>
                <a:latin typeface="Arial"/>
                <a:ea typeface="Arial"/>
                <a:cs typeface="Aria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67160" y="6455664"/>
            <a:ext cx="228600" cy="182880"/>
          </a:xfrm>
          <a:prstGeom prst="rect">
            <a:avLst/>
          </a:prstGeom>
          <a:extLst>
            <a:ext uri="{C572A759-6A51-4108-AA02-DFA0A04FC94B}">
              <ma14:wrappingTextBoxFlag xmlns="" xmlns:ma14="http://schemas.microsoft.com/office/mac/drawingml/2011/main" val="0"/>
            </a:ext>
          </a:extLst>
        </p:spPr>
        <p:txBody>
          <a:bodyPr/>
          <a:lstStyle>
            <a:lvl1pPr>
              <a:defRPr sz="1000">
                <a:solidFill>
                  <a:srgbClr val="999999"/>
                </a:solidFill>
                <a:latin typeface="Arial"/>
                <a:ea typeface="Arial"/>
                <a:cs typeface="Aria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67160" y="6455664"/>
            <a:ext cx="228600" cy="182880"/>
          </a:xfrm>
          <a:prstGeom prst="rect">
            <a:avLst/>
          </a:prstGeom>
          <a:extLst>
            <a:ext uri="{C572A759-6A51-4108-AA02-DFA0A04FC94B}">
              <ma14:wrappingTextBoxFlag xmlns="" xmlns:ma14="http://schemas.microsoft.com/office/mac/drawingml/2011/main" val="0"/>
            </a:ext>
          </a:extLst>
        </p:spPr>
        <p:txBody>
          <a:bodyPr/>
          <a:lstStyle>
            <a:lvl1pPr>
              <a:defRPr sz="1000">
                <a:solidFill>
                  <a:srgbClr val="999999"/>
                </a:solidFill>
                <a:latin typeface="Arial"/>
                <a:ea typeface="Arial"/>
                <a:cs typeface="Arial"/>
              </a:defRPr>
            </a:lvl1pPr>
          </a:lstStyle>
          <a:p>
            <a:r>
              <a:rPr sz="1000">
                <a:solidFill>
                  <a:srgbClr val="666666"/>
                </a:solidFill>
                <a:latin typeface="Arial"/>
              </a:rPr>
              <a:t>1</a:t>
            </a:r>
          </a:p>
        </p:txBody>
      </p:sp>
      <p:sp>
        <p:nvSpPr>
          <p:cNvPr id="26" name="TextBox 25"/>
          <p:cNvSpPr txBox="1"/>
          <p:nvPr/>
        </p:nvSpPr>
        <p:spPr>
          <a:xfrm>
            <a:off x="777240" y="1600200"/>
            <a:ext cx="10607040" cy="822960"/>
          </a:xfrm>
          <a:prstGeom prst="rect">
            <a:avLst/>
          </a:prstGeom>
          <a:noFill/>
        </p:spPr>
        <p:txBody>
          <a:bodyPr wrap="square" anchor="t">
            <a:spAutoFit/>
          </a:bodyPr>
          <a:lstStyle/>
          <a:p>
            <a:pPr algn="l"/>
            <a:r>
              <a:rPr sz="4200" b="1" i="0">
                <a:solidFill>
                  <a:srgbClr val="1F3A5F"/>
                </a:solidFill>
                <a:latin typeface="Arial"/>
              </a:rPr>
              <a:t>Mere Christianity</a:t>
            </a:r>
          </a:p>
        </p:txBody>
      </p:sp>
      <p:sp>
        <p:nvSpPr>
          <p:cNvPr id="27" name="TextBox 26"/>
          <p:cNvSpPr txBox="1"/>
          <p:nvPr/>
        </p:nvSpPr>
        <p:spPr>
          <a:xfrm>
            <a:off x="914400" y="3337560"/>
            <a:ext cx="10332720" cy="502920"/>
          </a:xfrm>
          <a:prstGeom prst="rect">
            <a:avLst/>
          </a:prstGeom>
          <a:noFill/>
        </p:spPr>
        <p:txBody>
          <a:bodyPr wrap="square" anchor="t">
            <a:spAutoFit/>
          </a:bodyPr>
          <a:lstStyle/>
          <a:p>
            <a:pPr algn="l"/>
            <a:r>
              <a:rPr sz="2000" b="0" i="0">
                <a:solidFill>
                  <a:srgbClr val="666666"/>
                </a:solidFill>
                <a:latin typeface="Arial"/>
              </a:rPr>
              <a:t>Book I, Chapters 3–5 • the Moral Law • the God behind it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19B25-9A45-7804-A074-1C9644F06F4F}"/>
            </a:ext>
          </a:extLst>
        </p:cNvPr>
        <p:cNvGrpSpPr/>
        <p:nvPr/>
      </p:nvGrpSpPr>
      <p:grpSpPr>
        <a:xfrm>
          <a:off x="0" y="0"/>
          <a:ext cx="0" cy="0"/>
          <a:chOff x="0" y="0"/>
          <a:chExt cx="0" cy="0"/>
        </a:xfrm>
      </p:grpSpPr>
      <p:sp>
        <p:nvSpPr>
          <p:cNvPr id="25" name="Slide Number Placeholder 0">
            <a:extLst>
              <a:ext uri="{FF2B5EF4-FFF2-40B4-BE49-F238E27FC236}">
                <a16:creationId xmlns:a16="http://schemas.microsoft.com/office/drawing/2014/main" id="{9588A411-4F2A-625C-D947-CB06708B55E2}"/>
              </a:ext>
            </a:extLst>
          </p:cNvPr>
          <p:cNvSpPr>
            <a:spLocks noGrp="1"/>
          </p:cNvSpPr>
          <p:nvPr>
            <p:ph type="sldNum" sz="quarter" idx="4294967295"/>
          </p:nvPr>
        </p:nvSpPr>
        <p:spPr>
          <a:xfrm>
            <a:off x="11567160" y="6455664"/>
            <a:ext cx="22860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99999"/>
                </a:solidFill>
                <a:latin typeface="Arial"/>
                <a:ea typeface="Arial"/>
                <a:cs typeface="Arial"/>
              </a:defRPr>
            </a:lvl1pPr>
          </a:lstStyle>
          <a:p>
            <a:r>
              <a:rPr sz="1000">
                <a:solidFill>
                  <a:srgbClr val="666666"/>
                </a:solidFill>
                <a:latin typeface="Arial"/>
              </a:rPr>
              <a:t>2</a:t>
            </a:r>
          </a:p>
        </p:txBody>
      </p:sp>
      <p:sp>
        <p:nvSpPr>
          <p:cNvPr id="26" name="TextBox 25"/>
          <p:cNvSpPr txBox="1"/>
          <p:nvPr/>
        </p:nvSpPr>
        <p:spPr>
          <a:xfrm>
            <a:off x="777240" y="1463040"/>
            <a:ext cx="10607040" cy="822960"/>
          </a:xfrm>
          <a:prstGeom prst="rect">
            <a:avLst/>
          </a:prstGeom>
          <a:noFill/>
        </p:spPr>
        <p:txBody>
          <a:bodyPr wrap="square" anchor="t">
            <a:spAutoFit/>
          </a:bodyPr>
          <a:lstStyle/>
          <a:p>
            <a:pPr algn="l"/>
            <a:r>
              <a:rPr sz="4200" b="1" i="0">
                <a:solidFill>
                  <a:srgbClr val="1F3A5F"/>
                </a:solidFill>
                <a:latin typeface="Arial"/>
              </a:rPr>
              <a:t>Mere Christianity</a:t>
            </a:r>
          </a:p>
        </p:txBody>
      </p:sp>
      <p:sp>
        <p:nvSpPr>
          <p:cNvPr id="27" name="TextBox 26"/>
          <p:cNvSpPr txBox="1"/>
          <p:nvPr/>
        </p:nvSpPr>
        <p:spPr>
          <a:xfrm>
            <a:off x="914400" y="2487168"/>
            <a:ext cx="10332720" cy="640080"/>
          </a:xfrm>
          <a:prstGeom prst="rect">
            <a:avLst/>
          </a:prstGeom>
          <a:noFill/>
        </p:spPr>
        <p:txBody>
          <a:bodyPr wrap="square" anchor="t">
            <a:spAutoFit/>
          </a:bodyPr>
          <a:lstStyle/>
          <a:p>
            <a:pPr algn="l"/>
            <a:r>
              <a:rPr sz="2700" b="1" i="0">
                <a:solidFill>
                  <a:srgbClr val="222222"/>
                </a:solidFill>
                <a:latin typeface="Arial"/>
              </a:rPr>
              <a:t>Week 3: The Reality of the Moral Law</a:t>
            </a:r>
          </a:p>
        </p:txBody>
      </p:sp>
      <p:sp>
        <p:nvSpPr>
          <p:cNvPr id="28" name="TextBox 27"/>
          <p:cNvSpPr txBox="1"/>
          <p:nvPr/>
        </p:nvSpPr>
        <p:spPr>
          <a:xfrm>
            <a:off x="914400" y="3364992"/>
            <a:ext cx="10332720" cy="400110"/>
          </a:xfrm>
          <a:prstGeom prst="rect">
            <a:avLst/>
          </a:prstGeom>
          <a:noFill/>
        </p:spPr>
        <p:txBody>
          <a:bodyPr wrap="square" anchor="t">
            <a:spAutoFit/>
          </a:bodyPr>
          <a:lstStyle/>
          <a:p>
            <a:pPr algn="l"/>
            <a:r>
              <a:rPr sz="2000" b="0" i="0" dirty="0">
                <a:solidFill>
                  <a:srgbClr val="666666"/>
                </a:solidFill>
                <a:latin typeface="Arial"/>
              </a:rPr>
              <a:t>Book I, Chapters 3–5 • what does “</a:t>
            </a:r>
            <a:r>
              <a:rPr sz="2000" b="1" i="1" dirty="0">
                <a:solidFill>
                  <a:srgbClr val="666666"/>
                </a:solidFill>
                <a:latin typeface="Arial"/>
              </a:rPr>
              <a:t>ought</a:t>
            </a:r>
            <a:r>
              <a:rPr sz="2000" b="0" i="0" dirty="0">
                <a:solidFill>
                  <a:srgbClr val="666666"/>
                </a:solidFill>
                <a:latin typeface="Arial"/>
              </a:rPr>
              <a:t>” tell us about reality?</a:t>
            </a:r>
          </a:p>
        </p:txBody>
      </p:sp>
    </p:spTree>
    <p:extLst>
      <p:ext uri="{BB962C8B-B14F-4D97-AF65-F5344CB8AC3E}">
        <p14:creationId xmlns:p14="http://schemas.microsoft.com/office/powerpoint/2010/main" val="1413489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67160" y="6455664"/>
            <a:ext cx="228600" cy="182880"/>
          </a:xfrm>
          <a:prstGeom prst="rect">
            <a:avLst/>
          </a:prstGeom>
          <a:extLst>
            <a:ext uri="{C572A759-6A51-4108-AA02-DFA0A04FC94B}">
              <ma14:wrappingTextBoxFlag xmlns="" xmlns:ma14="http://schemas.microsoft.com/office/mac/drawingml/2011/main" val="0"/>
            </a:ext>
          </a:extLst>
        </p:spPr>
        <p:txBody>
          <a:bodyPr/>
          <a:lstStyle>
            <a:lvl1pPr>
              <a:defRPr sz="1000">
                <a:solidFill>
                  <a:srgbClr val="999999"/>
                </a:solidFill>
                <a:latin typeface="Arial"/>
                <a:ea typeface="Arial"/>
                <a:cs typeface="Arial"/>
              </a:defRPr>
            </a:lvl1pPr>
          </a:lstStyle>
          <a:p>
            <a:r>
              <a:rPr sz="1000">
                <a:solidFill>
                  <a:srgbClr val="666666"/>
                </a:solidFill>
                <a:latin typeface="Arial"/>
              </a:rPr>
              <a:t>3</a:t>
            </a:r>
          </a:p>
        </p:txBody>
      </p:sp>
      <p:sp>
        <p:nvSpPr>
          <p:cNvPr id="26" name="TextBox 25"/>
          <p:cNvSpPr txBox="1"/>
          <p:nvPr/>
        </p:nvSpPr>
        <p:spPr>
          <a:xfrm>
            <a:off x="731520" y="502920"/>
            <a:ext cx="10698480" cy="640080"/>
          </a:xfrm>
          <a:prstGeom prst="rect">
            <a:avLst/>
          </a:prstGeom>
          <a:noFill/>
        </p:spPr>
        <p:txBody>
          <a:bodyPr wrap="square" anchor="t">
            <a:spAutoFit/>
          </a:bodyPr>
          <a:lstStyle/>
          <a:p>
            <a:pPr algn="l"/>
            <a:r>
              <a:rPr sz="3100" b="1" i="0">
                <a:solidFill>
                  <a:srgbClr val="1F3A5F"/>
                </a:solidFill>
                <a:latin typeface="Arial"/>
              </a:rPr>
              <a:t>Where did we leave off?</a:t>
            </a:r>
          </a:p>
        </p:txBody>
      </p:sp>
      <p:sp>
        <p:nvSpPr>
          <p:cNvPr id="27" name="TextBox 26"/>
          <p:cNvSpPr txBox="1"/>
          <p:nvPr/>
        </p:nvSpPr>
        <p:spPr>
          <a:xfrm>
            <a:off x="914400" y="1481328"/>
            <a:ext cx="10241280" cy="530352"/>
          </a:xfrm>
          <a:prstGeom prst="rect">
            <a:avLst/>
          </a:prstGeom>
          <a:noFill/>
        </p:spPr>
        <p:txBody>
          <a:bodyPr wrap="square" anchor="t">
            <a:spAutoFit/>
          </a:bodyPr>
          <a:lstStyle/>
          <a:p>
            <a:pPr algn="l"/>
            <a:r>
              <a:rPr sz="2300" b="0" i="0" dirty="0">
                <a:solidFill>
                  <a:srgbClr val="222222"/>
                </a:solidFill>
                <a:latin typeface="Arial"/>
              </a:rPr>
              <a:t>We argue as though there is a standard of right and wrong both sides should recognize</a:t>
            </a:r>
          </a:p>
        </p:txBody>
      </p:sp>
      <p:sp>
        <p:nvSpPr>
          <p:cNvPr id="28" name="TextBox 27"/>
          <p:cNvSpPr txBox="1"/>
          <p:nvPr/>
        </p:nvSpPr>
        <p:spPr>
          <a:xfrm>
            <a:off x="914400" y="2304288"/>
            <a:ext cx="10241280" cy="800219"/>
          </a:xfrm>
          <a:prstGeom prst="rect">
            <a:avLst/>
          </a:prstGeom>
          <a:noFill/>
        </p:spPr>
        <p:txBody>
          <a:bodyPr wrap="square" anchor="t">
            <a:spAutoFit/>
          </a:bodyPr>
          <a:lstStyle/>
          <a:p>
            <a:pPr algn="l"/>
            <a:endParaRPr lang="en-US" sz="2300" b="0" i="0" dirty="0">
              <a:solidFill>
                <a:srgbClr val="222222"/>
              </a:solidFill>
              <a:latin typeface="Arial"/>
            </a:endParaRPr>
          </a:p>
          <a:p>
            <a:pPr algn="l"/>
            <a:r>
              <a:rPr sz="2300" b="0" i="0" dirty="0">
                <a:solidFill>
                  <a:srgbClr val="222222"/>
                </a:solidFill>
                <a:latin typeface="Arial"/>
              </a:rPr>
              <a:t>Lewis considered two objections: </a:t>
            </a:r>
            <a:r>
              <a:rPr sz="2300" b="1" i="0" dirty="0">
                <a:solidFill>
                  <a:srgbClr val="222222"/>
                </a:solidFill>
                <a:latin typeface="Arial"/>
              </a:rPr>
              <a:t>instinct</a:t>
            </a:r>
            <a:r>
              <a:rPr sz="2300" b="0" i="0" dirty="0">
                <a:solidFill>
                  <a:srgbClr val="222222"/>
                </a:solidFill>
                <a:latin typeface="Arial"/>
              </a:rPr>
              <a:t> and </a:t>
            </a:r>
            <a:r>
              <a:rPr sz="2300" b="1" i="0" dirty="0">
                <a:solidFill>
                  <a:srgbClr val="222222"/>
                </a:solidFill>
                <a:latin typeface="Arial"/>
              </a:rPr>
              <a:t>social convention</a:t>
            </a:r>
          </a:p>
        </p:txBody>
      </p:sp>
      <p:sp>
        <p:nvSpPr>
          <p:cNvPr id="29" name="TextBox 28"/>
          <p:cNvSpPr txBox="1"/>
          <p:nvPr/>
        </p:nvSpPr>
        <p:spPr>
          <a:xfrm>
            <a:off x="914400" y="3127248"/>
            <a:ext cx="10241280" cy="800219"/>
          </a:xfrm>
          <a:prstGeom prst="rect">
            <a:avLst/>
          </a:prstGeom>
          <a:noFill/>
        </p:spPr>
        <p:txBody>
          <a:bodyPr wrap="square" anchor="t">
            <a:spAutoFit/>
          </a:bodyPr>
          <a:lstStyle/>
          <a:p>
            <a:pPr algn="l"/>
            <a:endParaRPr lang="en-US" sz="2300" b="0" i="0" dirty="0">
              <a:solidFill>
                <a:srgbClr val="222222"/>
              </a:solidFill>
              <a:latin typeface="Arial"/>
            </a:endParaRPr>
          </a:p>
          <a:p>
            <a:pPr algn="l"/>
            <a:r>
              <a:rPr sz="2300" b="0" i="0" dirty="0">
                <a:solidFill>
                  <a:srgbClr val="222222"/>
                </a:solidFill>
                <a:latin typeface="Arial"/>
              </a:rPr>
              <a:t>His next question: Is the Moral Law a </a:t>
            </a:r>
            <a:r>
              <a:rPr sz="2300" b="0" i="1" dirty="0">
                <a:solidFill>
                  <a:srgbClr val="222222"/>
                </a:solidFill>
                <a:latin typeface="Arial"/>
              </a:rPr>
              <a:t>real</a:t>
            </a:r>
            <a:r>
              <a:rPr sz="2300" b="0" i="0" dirty="0">
                <a:solidFill>
                  <a:srgbClr val="222222"/>
                </a:solidFill>
                <a:latin typeface="Arial"/>
              </a:rPr>
              <a:t> kind of “law”?</a:t>
            </a:r>
          </a:p>
        </p:txBody>
      </p:sp>
      <p:sp>
        <p:nvSpPr>
          <p:cNvPr id="30" name="TextBox 29"/>
          <p:cNvSpPr txBox="1"/>
          <p:nvPr/>
        </p:nvSpPr>
        <p:spPr>
          <a:xfrm>
            <a:off x="914400" y="3950208"/>
            <a:ext cx="10241280" cy="800219"/>
          </a:xfrm>
          <a:prstGeom prst="rect">
            <a:avLst/>
          </a:prstGeom>
          <a:noFill/>
        </p:spPr>
        <p:txBody>
          <a:bodyPr wrap="square" anchor="t">
            <a:spAutoFit/>
          </a:bodyPr>
          <a:lstStyle/>
          <a:p>
            <a:pPr algn="l"/>
            <a:endParaRPr lang="en-US" sz="2300" b="0" i="0" dirty="0">
              <a:solidFill>
                <a:srgbClr val="222222"/>
              </a:solidFill>
              <a:latin typeface="Arial"/>
            </a:endParaRPr>
          </a:p>
          <a:p>
            <a:pPr algn="l"/>
            <a:r>
              <a:rPr sz="2300" b="0" i="0" dirty="0">
                <a:solidFill>
                  <a:srgbClr val="222222"/>
                </a:solidFill>
                <a:latin typeface="Arial"/>
              </a:rPr>
              <a:t>Then: What—if anything—does that law tell us about the universe?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5CDAD-DA38-216D-010E-8D73FA543B43}"/>
            </a:ext>
          </a:extLst>
        </p:cNvPr>
        <p:cNvGrpSpPr/>
        <p:nvPr/>
      </p:nvGrpSpPr>
      <p:grpSpPr>
        <a:xfrm>
          <a:off x="0" y="0"/>
          <a:ext cx="0" cy="0"/>
          <a:chOff x="0" y="0"/>
          <a:chExt cx="0" cy="0"/>
        </a:xfrm>
      </p:grpSpPr>
      <p:sp>
        <p:nvSpPr>
          <p:cNvPr id="25" name="Slide Number Placeholder 0">
            <a:extLst>
              <a:ext uri="{FF2B5EF4-FFF2-40B4-BE49-F238E27FC236}">
                <a16:creationId xmlns:a16="http://schemas.microsoft.com/office/drawing/2014/main" id="{1771D507-A12C-AC3E-0E97-8AA864A67847}"/>
              </a:ext>
            </a:extLst>
          </p:cNvPr>
          <p:cNvSpPr>
            <a:spLocks noGrp="1"/>
          </p:cNvSpPr>
          <p:nvPr>
            <p:ph type="sldNum" sz="quarter" idx="4294967295"/>
          </p:nvPr>
        </p:nvSpPr>
        <p:spPr>
          <a:xfrm>
            <a:off x="11567160" y="6455664"/>
            <a:ext cx="22860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99999"/>
                </a:solidFill>
                <a:latin typeface="Arial"/>
                <a:ea typeface="Arial"/>
                <a:cs typeface="Arial"/>
              </a:defRPr>
            </a:lvl1pPr>
          </a:lstStyle>
          <a:p>
            <a:r>
              <a:rPr sz="1000">
                <a:solidFill>
                  <a:srgbClr val="666666"/>
                </a:solidFill>
                <a:latin typeface="Arial"/>
              </a:rPr>
              <a:t>4</a:t>
            </a:r>
          </a:p>
        </p:txBody>
      </p:sp>
      <p:sp>
        <p:nvSpPr>
          <p:cNvPr id="26" name="TextBox 25"/>
          <p:cNvSpPr txBox="1"/>
          <p:nvPr/>
        </p:nvSpPr>
        <p:spPr>
          <a:xfrm>
            <a:off x="731520" y="502920"/>
            <a:ext cx="10698480" cy="640080"/>
          </a:xfrm>
          <a:prstGeom prst="rect">
            <a:avLst/>
          </a:prstGeom>
          <a:noFill/>
        </p:spPr>
        <p:txBody>
          <a:bodyPr wrap="square" anchor="t">
            <a:spAutoFit/>
          </a:bodyPr>
          <a:lstStyle/>
          <a:p>
            <a:pPr algn="l"/>
            <a:r>
              <a:rPr sz="3100" b="1" i="0">
                <a:solidFill>
                  <a:srgbClr val="1F3A5F"/>
                </a:solidFill>
                <a:latin typeface="Arial"/>
              </a:rPr>
              <a:t>Chapter 3 begins with a distinction</a:t>
            </a:r>
          </a:p>
        </p:txBody>
      </p:sp>
      <p:sp>
        <p:nvSpPr>
          <p:cNvPr id="27" name="TextBox 26"/>
          <p:cNvSpPr txBox="1"/>
          <p:nvPr/>
        </p:nvSpPr>
        <p:spPr>
          <a:xfrm>
            <a:off x="1051560" y="1234440"/>
            <a:ext cx="9966960" cy="502920"/>
          </a:xfrm>
          <a:prstGeom prst="rect">
            <a:avLst/>
          </a:prstGeom>
          <a:noFill/>
        </p:spPr>
        <p:txBody>
          <a:bodyPr wrap="square" anchor="t">
            <a:spAutoFit/>
          </a:bodyPr>
          <a:lstStyle/>
          <a:p>
            <a:pPr algn="l"/>
            <a:r>
              <a:rPr sz="2400" b="1" i="0">
                <a:solidFill>
                  <a:srgbClr val="1F3A5F"/>
                </a:solidFill>
                <a:latin typeface="Arial"/>
              </a:rPr>
              <a:t>Discussion:</a:t>
            </a:r>
          </a:p>
        </p:txBody>
      </p:sp>
      <p:sp>
        <p:nvSpPr>
          <p:cNvPr id="28" name="TextBox 27"/>
          <p:cNvSpPr txBox="1"/>
          <p:nvPr/>
        </p:nvSpPr>
        <p:spPr>
          <a:xfrm>
            <a:off x="1051560" y="1992823"/>
            <a:ext cx="9966960" cy="2323713"/>
          </a:xfrm>
          <a:prstGeom prst="rect">
            <a:avLst/>
          </a:prstGeom>
          <a:noFill/>
        </p:spPr>
        <p:txBody>
          <a:bodyPr wrap="square" anchor="ctr">
            <a:spAutoFit/>
          </a:bodyPr>
          <a:lstStyle/>
          <a:p>
            <a:pPr algn="l"/>
            <a:r>
              <a:rPr sz="2900" b="1" i="0" dirty="0">
                <a:solidFill>
                  <a:srgbClr val="222222"/>
                </a:solidFill>
                <a:latin typeface="Arial"/>
              </a:rPr>
              <a:t>What is the difference between saying</a:t>
            </a:r>
            <a:endParaRPr lang="en-US" sz="2900" b="1" i="0" dirty="0">
              <a:solidFill>
                <a:srgbClr val="222222"/>
              </a:solidFill>
              <a:latin typeface="Arial"/>
            </a:endParaRPr>
          </a:p>
          <a:p>
            <a:pPr algn="l"/>
            <a:r>
              <a:rPr sz="2900" b="1" i="0" dirty="0">
                <a:solidFill>
                  <a:srgbClr val="222222"/>
                </a:solidFill>
                <a:latin typeface="Arial"/>
              </a:rPr>
              <a:t>
</a:t>
            </a:r>
            <a:r>
              <a:rPr lang="en-US" sz="2900" b="1" i="0" dirty="0">
                <a:solidFill>
                  <a:srgbClr val="222222"/>
                </a:solidFill>
                <a:latin typeface="Arial"/>
              </a:rPr>
              <a:t>	“people DO behave this way”
		</a:t>
            </a:r>
            <a:r>
              <a:rPr lang="en-US" sz="2900" i="0" dirty="0">
                <a:solidFill>
                  <a:srgbClr val="222222"/>
                </a:solidFill>
                <a:latin typeface="Arial"/>
              </a:rPr>
              <a:t>and</a:t>
            </a:r>
            <a:r>
              <a:rPr lang="en-US" sz="2900" b="1" i="0" dirty="0">
                <a:solidFill>
                  <a:srgbClr val="222222"/>
                </a:solidFill>
                <a:latin typeface="Arial"/>
              </a:rPr>
              <a:t>
	“people OUGHT to behave this way”?</a:t>
            </a:r>
            <a:endParaRPr sz="2900" b="1" i="0" dirty="0">
              <a:solidFill>
                <a:srgbClr val="222222"/>
              </a:solidFill>
              <a:latin typeface="Arial"/>
            </a:endParaRPr>
          </a:p>
        </p:txBody>
      </p:sp>
    </p:spTree>
    <p:extLst>
      <p:ext uri="{BB962C8B-B14F-4D97-AF65-F5344CB8AC3E}">
        <p14:creationId xmlns:p14="http://schemas.microsoft.com/office/powerpoint/2010/main" val="4090614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67160" y="6455664"/>
            <a:ext cx="228600" cy="182880"/>
          </a:xfrm>
          <a:prstGeom prst="rect">
            <a:avLst/>
          </a:prstGeom>
          <a:extLst>
            <a:ext uri="{C572A759-6A51-4108-AA02-DFA0A04FC94B}">
              <ma14:wrappingTextBoxFlag xmlns="" xmlns:ma14="http://schemas.microsoft.com/office/mac/drawingml/2011/main" val="0"/>
            </a:ext>
          </a:extLst>
        </p:spPr>
        <p:txBody>
          <a:bodyPr/>
          <a:lstStyle>
            <a:lvl1pPr>
              <a:defRPr sz="1000">
                <a:solidFill>
                  <a:srgbClr val="999999"/>
                </a:solidFill>
                <a:latin typeface="Arial"/>
                <a:ea typeface="Arial"/>
                <a:cs typeface="Arial"/>
              </a:defRPr>
            </a:lvl1pPr>
          </a:lstStyle>
          <a:p>
            <a:r>
              <a:rPr sz="1000">
                <a:solidFill>
                  <a:srgbClr val="666666"/>
                </a:solidFill>
                <a:latin typeface="Arial"/>
              </a:rPr>
              <a:t>5</a:t>
            </a:r>
          </a:p>
        </p:txBody>
      </p:sp>
      <p:sp>
        <p:nvSpPr>
          <p:cNvPr id="26" name="TextBox 25"/>
          <p:cNvSpPr txBox="1"/>
          <p:nvPr/>
        </p:nvSpPr>
        <p:spPr>
          <a:xfrm>
            <a:off x="731520" y="502920"/>
            <a:ext cx="10698480" cy="640080"/>
          </a:xfrm>
          <a:prstGeom prst="rect">
            <a:avLst/>
          </a:prstGeom>
          <a:noFill/>
        </p:spPr>
        <p:txBody>
          <a:bodyPr wrap="square" anchor="t">
            <a:spAutoFit/>
          </a:bodyPr>
          <a:lstStyle/>
          <a:p>
            <a:pPr algn="l"/>
            <a:r>
              <a:rPr sz="3100" b="1" i="0">
                <a:solidFill>
                  <a:srgbClr val="1F3A5F"/>
                </a:solidFill>
                <a:latin typeface="Arial"/>
              </a:rPr>
              <a:t>How real is the word “ought”?</a:t>
            </a:r>
          </a:p>
        </p:txBody>
      </p:sp>
      <p:sp>
        <p:nvSpPr>
          <p:cNvPr id="27" name="TextBox 26"/>
          <p:cNvSpPr txBox="1"/>
          <p:nvPr/>
        </p:nvSpPr>
        <p:spPr>
          <a:xfrm>
            <a:off x="1051560" y="1234440"/>
            <a:ext cx="9966960" cy="502920"/>
          </a:xfrm>
          <a:prstGeom prst="rect">
            <a:avLst/>
          </a:prstGeom>
          <a:noFill/>
        </p:spPr>
        <p:txBody>
          <a:bodyPr wrap="square" anchor="t">
            <a:spAutoFit/>
          </a:bodyPr>
          <a:lstStyle/>
          <a:p>
            <a:pPr algn="l"/>
            <a:r>
              <a:rPr sz="2400" b="1" i="0">
                <a:solidFill>
                  <a:srgbClr val="1F3A5F"/>
                </a:solidFill>
                <a:latin typeface="Arial"/>
              </a:rPr>
              <a:t>Discussion:</a:t>
            </a:r>
          </a:p>
        </p:txBody>
      </p:sp>
      <p:sp>
        <p:nvSpPr>
          <p:cNvPr id="28" name="TextBox 27"/>
          <p:cNvSpPr txBox="1"/>
          <p:nvPr/>
        </p:nvSpPr>
        <p:spPr>
          <a:xfrm>
            <a:off x="1051560" y="2246739"/>
            <a:ext cx="9966960" cy="1815882"/>
          </a:xfrm>
          <a:prstGeom prst="rect">
            <a:avLst/>
          </a:prstGeom>
          <a:noFill/>
        </p:spPr>
        <p:txBody>
          <a:bodyPr wrap="square" anchor="ctr">
            <a:spAutoFit/>
          </a:bodyPr>
          <a:lstStyle/>
          <a:p>
            <a:pPr algn="l"/>
            <a:r>
              <a:rPr sz="2800" b="1" i="0" dirty="0">
                <a:solidFill>
                  <a:srgbClr val="222222"/>
                </a:solidFill>
                <a:latin typeface="Arial"/>
              </a:rPr>
              <a:t>If an entire society approved of something we believe is wrong,</a:t>
            </a:r>
            <a:r>
              <a:rPr lang="en-US" sz="2800" b="1" i="0" dirty="0">
                <a:solidFill>
                  <a:srgbClr val="222222"/>
                </a:solidFill>
                <a:latin typeface="Arial"/>
              </a:rPr>
              <a:t> </a:t>
            </a:r>
            <a:r>
              <a:rPr sz="2800" b="1" i="0" dirty="0">
                <a:solidFill>
                  <a:srgbClr val="222222"/>
                </a:solidFill>
                <a:latin typeface="Arial"/>
              </a:rPr>
              <a:t>would that make it right?</a:t>
            </a:r>
            <a:endParaRPr lang="en-US" sz="2800" b="1" i="0" dirty="0">
              <a:solidFill>
                <a:srgbClr val="222222"/>
              </a:solidFill>
              <a:latin typeface="Arial"/>
            </a:endParaRPr>
          </a:p>
          <a:p>
            <a:pPr algn="l"/>
            <a:r>
              <a:rPr sz="2800" b="1" i="0" dirty="0">
                <a:solidFill>
                  <a:srgbClr val="222222"/>
                </a:solidFill>
                <a:latin typeface="Arial"/>
              </a:rPr>
              <a:t>
Why—or why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67160" y="6455664"/>
            <a:ext cx="228600" cy="182880"/>
          </a:xfrm>
          <a:prstGeom prst="rect">
            <a:avLst/>
          </a:prstGeom>
          <a:extLst>
            <a:ext uri="{C572A759-6A51-4108-AA02-DFA0A04FC94B}">
              <ma14:wrappingTextBoxFlag xmlns="" xmlns:ma14="http://schemas.microsoft.com/office/mac/drawingml/2011/main" val="0"/>
            </a:ext>
          </a:extLst>
        </p:spPr>
        <p:txBody>
          <a:bodyPr/>
          <a:lstStyle>
            <a:lvl1pPr>
              <a:defRPr sz="1000">
                <a:solidFill>
                  <a:srgbClr val="999999"/>
                </a:solidFill>
                <a:latin typeface="Arial"/>
                <a:ea typeface="Arial"/>
                <a:cs typeface="Arial"/>
              </a:defRPr>
            </a:lvl1pPr>
          </a:lstStyle>
          <a:p>
            <a:r>
              <a:rPr sz="1000">
                <a:solidFill>
                  <a:srgbClr val="666666"/>
                </a:solidFill>
                <a:latin typeface="Arial"/>
              </a:rPr>
              <a:t>6</a:t>
            </a:r>
          </a:p>
        </p:txBody>
      </p:sp>
      <p:sp>
        <p:nvSpPr>
          <p:cNvPr id="26" name="TextBox 25"/>
          <p:cNvSpPr txBox="1"/>
          <p:nvPr/>
        </p:nvSpPr>
        <p:spPr>
          <a:xfrm>
            <a:off x="731520" y="502920"/>
            <a:ext cx="10698480" cy="640080"/>
          </a:xfrm>
          <a:prstGeom prst="rect">
            <a:avLst/>
          </a:prstGeom>
          <a:noFill/>
        </p:spPr>
        <p:txBody>
          <a:bodyPr wrap="square" anchor="t">
            <a:spAutoFit/>
          </a:bodyPr>
          <a:lstStyle/>
          <a:p>
            <a:pPr algn="l"/>
            <a:r>
              <a:rPr sz="3100" b="1" i="0">
                <a:solidFill>
                  <a:srgbClr val="1F3A5F"/>
                </a:solidFill>
                <a:latin typeface="Arial"/>
              </a:rPr>
              <a:t>Chapter 3 — The Reality of the Law</a:t>
            </a:r>
          </a:p>
        </p:txBody>
      </p:sp>
      <p:sp>
        <p:nvSpPr>
          <p:cNvPr id="27" name="TextBox 26"/>
          <p:cNvSpPr txBox="1"/>
          <p:nvPr/>
        </p:nvSpPr>
        <p:spPr>
          <a:xfrm>
            <a:off x="914400" y="1417320"/>
            <a:ext cx="10241280" cy="430887"/>
          </a:xfrm>
          <a:prstGeom prst="rect">
            <a:avLst/>
          </a:prstGeom>
          <a:noFill/>
        </p:spPr>
        <p:txBody>
          <a:bodyPr wrap="square" anchor="t">
            <a:spAutoFit/>
          </a:bodyPr>
          <a:lstStyle/>
          <a:p>
            <a:pPr algn="l"/>
            <a:r>
              <a:rPr sz="2200" b="0" i="0" dirty="0">
                <a:solidFill>
                  <a:srgbClr val="222222"/>
                </a:solidFill>
                <a:latin typeface="Arial"/>
              </a:rPr>
              <a:t>Physical “laws” describe what happens</a:t>
            </a:r>
            <a:r>
              <a:rPr lang="en-US" sz="2200" b="0" i="0" dirty="0">
                <a:solidFill>
                  <a:srgbClr val="222222"/>
                </a:solidFill>
                <a:latin typeface="Arial"/>
              </a:rPr>
              <a:t> (what we see)</a:t>
            </a:r>
            <a:endParaRPr sz="2200" b="0" i="0" dirty="0">
              <a:solidFill>
                <a:srgbClr val="222222"/>
              </a:solidFill>
              <a:latin typeface="Arial"/>
            </a:endParaRPr>
          </a:p>
        </p:txBody>
      </p:sp>
      <p:sp>
        <p:nvSpPr>
          <p:cNvPr id="28" name="TextBox 27"/>
          <p:cNvSpPr txBox="1"/>
          <p:nvPr/>
        </p:nvSpPr>
        <p:spPr>
          <a:xfrm>
            <a:off x="914400" y="2167128"/>
            <a:ext cx="10241280" cy="530352"/>
          </a:xfrm>
          <a:prstGeom prst="rect">
            <a:avLst/>
          </a:prstGeom>
          <a:noFill/>
        </p:spPr>
        <p:txBody>
          <a:bodyPr wrap="square" anchor="t">
            <a:spAutoFit/>
          </a:bodyPr>
          <a:lstStyle/>
          <a:p>
            <a:pPr algn="l"/>
            <a:r>
              <a:rPr sz="2200" b="0" i="0" dirty="0">
                <a:solidFill>
                  <a:srgbClr val="222222"/>
                </a:solidFill>
                <a:latin typeface="Arial"/>
              </a:rPr>
              <a:t>The Moral Law tells us what ought to happen</a:t>
            </a:r>
          </a:p>
        </p:txBody>
      </p:sp>
      <p:sp>
        <p:nvSpPr>
          <p:cNvPr id="29" name="TextBox 28"/>
          <p:cNvSpPr txBox="1"/>
          <p:nvPr/>
        </p:nvSpPr>
        <p:spPr>
          <a:xfrm>
            <a:off x="914400" y="2916936"/>
            <a:ext cx="10241280" cy="530352"/>
          </a:xfrm>
          <a:prstGeom prst="rect">
            <a:avLst/>
          </a:prstGeom>
          <a:noFill/>
        </p:spPr>
        <p:txBody>
          <a:bodyPr wrap="square" anchor="t">
            <a:spAutoFit/>
          </a:bodyPr>
          <a:lstStyle/>
          <a:p>
            <a:pPr algn="l"/>
            <a:r>
              <a:rPr sz="2200" b="0" i="0" dirty="0">
                <a:solidFill>
                  <a:srgbClr val="222222"/>
                </a:solidFill>
                <a:latin typeface="Arial"/>
              </a:rPr>
              <a:t>A stone cannot disobey gravity; a person can disobey a moral obligation</a:t>
            </a:r>
          </a:p>
        </p:txBody>
      </p:sp>
      <p:sp>
        <p:nvSpPr>
          <p:cNvPr id="30" name="TextBox 29"/>
          <p:cNvSpPr txBox="1"/>
          <p:nvPr/>
        </p:nvSpPr>
        <p:spPr>
          <a:xfrm>
            <a:off x="914400" y="3666744"/>
            <a:ext cx="10241280" cy="430887"/>
          </a:xfrm>
          <a:prstGeom prst="rect">
            <a:avLst/>
          </a:prstGeom>
          <a:noFill/>
        </p:spPr>
        <p:txBody>
          <a:bodyPr wrap="square" anchor="t">
            <a:spAutoFit/>
          </a:bodyPr>
          <a:lstStyle/>
          <a:p>
            <a:pPr algn="l"/>
            <a:r>
              <a:rPr sz="2200" b="0" i="0" dirty="0">
                <a:solidFill>
                  <a:srgbClr val="222222"/>
                </a:solidFill>
                <a:latin typeface="Arial"/>
              </a:rPr>
              <a:t>The very word </a:t>
            </a:r>
            <a:r>
              <a:rPr sz="2200" b="1" i="1" dirty="0">
                <a:solidFill>
                  <a:srgbClr val="222222"/>
                </a:solidFill>
                <a:latin typeface="Arial"/>
              </a:rPr>
              <a:t>OUGHT</a:t>
            </a:r>
            <a:r>
              <a:rPr sz="2200" b="0" i="0" dirty="0">
                <a:solidFill>
                  <a:srgbClr val="222222"/>
                </a:solidFill>
                <a:latin typeface="Arial"/>
              </a:rPr>
              <a:t> points to a standard that judges our behavior</a:t>
            </a:r>
          </a:p>
        </p:txBody>
      </p:sp>
      <p:sp>
        <p:nvSpPr>
          <p:cNvPr id="31" name="TextBox 30"/>
          <p:cNvSpPr txBox="1"/>
          <p:nvPr/>
        </p:nvSpPr>
        <p:spPr>
          <a:xfrm>
            <a:off x="914400" y="4416552"/>
            <a:ext cx="10241280" cy="530352"/>
          </a:xfrm>
          <a:prstGeom prst="rect">
            <a:avLst/>
          </a:prstGeom>
          <a:noFill/>
        </p:spPr>
        <p:txBody>
          <a:bodyPr wrap="square" anchor="t">
            <a:spAutoFit/>
          </a:bodyPr>
          <a:lstStyle/>
          <a:p>
            <a:pPr algn="l"/>
            <a:r>
              <a:rPr sz="2200" b="0" i="0" dirty="0">
                <a:solidFill>
                  <a:srgbClr val="222222"/>
                </a:solidFill>
                <a:latin typeface="Arial"/>
              </a:rPr>
              <a:t>If we can break it, why does it still feel binding?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67160" y="6455664"/>
            <a:ext cx="228600" cy="182880"/>
          </a:xfrm>
          <a:prstGeom prst="rect">
            <a:avLst/>
          </a:prstGeom>
          <a:extLst>
            <a:ext uri="{C572A759-6A51-4108-AA02-DFA0A04FC94B}">
              <ma14:wrappingTextBoxFlag xmlns="" xmlns:ma14="http://schemas.microsoft.com/office/mac/drawingml/2011/main" val="0"/>
            </a:ext>
          </a:extLst>
        </p:spPr>
        <p:txBody>
          <a:bodyPr/>
          <a:lstStyle>
            <a:lvl1pPr>
              <a:defRPr sz="1000">
                <a:solidFill>
                  <a:srgbClr val="999999"/>
                </a:solidFill>
                <a:latin typeface="Arial"/>
                <a:ea typeface="Arial"/>
                <a:cs typeface="Arial"/>
              </a:defRPr>
            </a:lvl1pPr>
          </a:lstStyle>
          <a:p>
            <a:r>
              <a:rPr sz="1000">
                <a:solidFill>
                  <a:srgbClr val="666666"/>
                </a:solidFill>
                <a:latin typeface="Arial"/>
              </a:rPr>
              <a:t>7</a:t>
            </a:r>
          </a:p>
        </p:txBody>
      </p:sp>
      <p:sp>
        <p:nvSpPr>
          <p:cNvPr id="26" name="TextBox 25"/>
          <p:cNvSpPr txBox="1"/>
          <p:nvPr/>
        </p:nvSpPr>
        <p:spPr>
          <a:xfrm>
            <a:off x="731520" y="502920"/>
            <a:ext cx="10698480" cy="640080"/>
          </a:xfrm>
          <a:prstGeom prst="rect">
            <a:avLst/>
          </a:prstGeom>
          <a:noFill/>
        </p:spPr>
        <p:txBody>
          <a:bodyPr wrap="square" anchor="t">
            <a:spAutoFit/>
          </a:bodyPr>
          <a:lstStyle/>
          <a:p>
            <a:pPr algn="l"/>
            <a:r>
              <a:rPr sz="3100" b="1" i="0">
                <a:solidFill>
                  <a:srgbClr val="1F3A5F"/>
                </a:solidFill>
                <a:latin typeface="Arial"/>
              </a:rPr>
              <a:t>A biblical parallel</a:t>
            </a:r>
          </a:p>
        </p:txBody>
      </p:sp>
      <p:sp>
        <p:nvSpPr>
          <p:cNvPr id="27" name="TextBox 26"/>
          <p:cNvSpPr txBox="1"/>
          <p:nvPr/>
        </p:nvSpPr>
        <p:spPr>
          <a:xfrm>
            <a:off x="749808" y="1078992"/>
            <a:ext cx="10607040" cy="384048"/>
          </a:xfrm>
          <a:prstGeom prst="rect">
            <a:avLst/>
          </a:prstGeom>
          <a:noFill/>
        </p:spPr>
        <p:txBody>
          <a:bodyPr wrap="square" anchor="t">
            <a:spAutoFit/>
          </a:bodyPr>
          <a:lstStyle/>
          <a:p>
            <a:pPr algn="l"/>
            <a:r>
              <a:rPr sz="2000" b="0" i="0">
                <a:solidFill>
                  <a:srgbClr val="666666"/>
                </a:solidFill>
                <a:latin typeface="Arial"/>
              </a:rPr>
              <a:t>Romans 2:14–15</a:t>
            </a:r>
          </a:p>
        </p:txBody>
      </p:sp>
      <p:sp>
        <p:nvSpPr>
          <p:cNvPr id="28" name="TextBox 27"/>
          <p:cNvSpPr txBox="1"/>
          <p:nvPr/>
        </p:nvSpPr>
        <p:spPr>
          <a:xfrm>
            <a:off x="914400" y="1737360"/>
            <a:ext cx="10241280" cy="530352"/>
          </a:xfrm>
          <a:prstGeom prst="rect">
            <a:avLst/>
          </a:prstGeom>
          <a:noFill/>
        </p:spPr>
        <p:txBody>
          <a:bodyPr wrap="square" anchor="t">
            <a:spAutoFit/>
          </a:bodyPr>
          <a:lstStyle/>
          <a:p>
            <a:pPr algn="l"/>
            <a:r>
              <a:rPr sz="2300" b="0" i="0">
                <a:solidFill>
                  <a:srgbClr val="222222"/>
                </a:solidFill>
                <a:latin typeface="Arial"/>
              </a:rPr>
              <a:t>Paul describes people who do not possess the Law of Moses</a:t>
            </a:r>
          </a:p>
        </p:txBody>
      </p:sp>
      <p:sp>
        <p:nvSpPr>
          <p:cNvPr id="29" name="TextBox 28"/>
          <p:cNvSpPr txBox="1"/>
          <p:nvPr/>
        </p:nvSpPr>
        <p:spPr>
          <a:xfrm>
            <a:off x="914400" y="2450591"/>
            <a:ext cx="10241280" cy="530352"/>
          </a:xfrm>
          <a:prstGeom prst="rect">
            <a:avLst/>
          </a:prstGeom>
          <a:noFill/>
        </p:spPr>
        <p:txBody>
          <a:bodyPr wrap="square" anchor="t">
            <a:spAutoFit/>
          </a:bodyPr>
          <a:lstStyle/>
          <a:p>
            <a:pPr algn="l"/>
            <a:r>
              <a:rPr sz="2300" b="0" i="0">
                <a:solidFill>
                  <a:srgbClr val="222222"/>
                </a:solidFill>
                <a:latin typeface="Arial"/>
              </a:rPr>
              <a:t>Yet they show an awareness of moral obligation</a:t>
            </a:r>
          </a:p>
        </p:txBody>
      </p:sp>
      <p:sp>
        <p:nvSpPr>
          <p:cNvPr id="30" name="TextBox 29"/>
          <p:cNvSpPr txBox="1"/>
          <p:nvPr/>
        </p:nvSpPr>
        <p:spPr>
          <a:xfrm>
            <a:off x="914400" y="3163824"/>
            <a:ext cx="10241280" cy="530352"/>
          </a:xfrm>
          <a:prstGeom prst="rect">
            <a:avLst/>
          </a:prstGeom>
          <a:noFill/>
        </p:spPr>
        <p:txBody>
          <a:bodyPr wrap="square" anchor="t">
            <a:spAutoFit/>
          </a:bodyPr>
          <a:lstStyle/>
          <a:p>
            <a:pPr algn="l"/>
            <a:r>
              <a:rPr sz="2300" b="0" i="0">
                <a:solidFill>
                  <a:srgbClr val="222222"/>
                </a:solidFill>
                <a:latin typeface="Arial"/>
              </a:rPr>
              <a:t>Conscience can accuse or defend</a:t>
            </a:r>
          </a:p>
        </p:txBody>
      </p:sp>
      <p:sp>
        <p:nvSpPr>
          <p:cNvPr id="31" name="TextBox 30"/>
          <p:cNvSpPr txBox="1"/>
          <p:nvPr/>
        </p:nvSpPr>
        <p:spPr>
          <a:xfrm>
            <a:off x="914400" y="3877056"/>
            <a:ext cx="10241280" cy="530352"/>
          </a:xfrm>
          <a:prstGeom prst="rect">
            <a:avLst/>
          </a:prstGeom>
          <a:noFill/>
        </p:spPr>
        <p:txBody>
          <a:bodyPr wrap="square" anchor="t">
            <a:spAutoFit/>
          </a:bodyPr>
          <a:lstStyle/>
          <a:p>
            <a:pPr algn="l"/>
            <a:r>
              <a:rPr sz="2300" b="0" i="0">
                <a:solidFill>
                  <a:srgbClr val="222222"/>
                </a:solidFill>
                <a:latin typeface="Arial"/>
              </a:rPr>
              <a:t>Lewis is observing philosophically something Scripture also recognizes</a:t>
            </a:r>
          </a:p>
        </p:txBody>
      </p:sp>
      <p:sp>
        <p:nvSpPr>
          <p:cNvPr id="32" name="TextBox 31"/>
          <p:cNvSpPr txBox="1"/>
          <p:nvPr/>
        </p:nvSpPr>
        <p:spPr>
          <a:xfrm>
            <a:off x="914400" y="4773168"/>
            <a:ext cx="10241280" cy="777240"/>
          </a:xfrm>
          <a:prstGeom prst="rect">
            <a:avLst/>
          </a:prstGeom>
          <a:noFill/>
        </p:spPr>
        <p:txBody>
          <a:bodyPr wrap="square" anchor="t">
            <a:spAutoFit/>
          </a:bodyPr>
          <a:lstStyle/>
          <a:p>
            <a:pPr algn="l"/>
            <a:r>
              <a:rPr sz="2600" b="1" i="0">
                <a:solidFill>
                  <a:srgbClr val="222222"/>
                </a:solidFill>
                <a:latin typeface="Arial"/>
              </a:rPr>
              <a:t>How closely does Paul’s description resemble Lewis’s “Law of Human Nature”?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502920"/>
            <a:ext cx="10698480" cy="640080"/>
          </a:xfrm>
          <a:prstGeom prst="rect">
            <a:avLst/>
          </a:prstGeom>
          <a:noFill/>
        </p:spPr>
        <p:txBody>
          <a:bodyPr wrap="square" anchor="t">
            <a:spAutoFit/>
          </a:bodyPr>
          <a:lstStyle/>
          <a:p>
            <a:pPr algn="l"/>
            <a:r>
              <a:rPr sz="3100" b="1" i="0">
                <a:solidFill>
                  <a:srgbClr val="1F3A5F"/>
                </a:solidFill>
                <a:latin typeface="Arial"/>
              </a:rPr>
              <a:t>Two very different kinds of “law”</a:t>
            </a:r>
          </a:p>
        </p:txBody>
      </p:sp>
      <p:sp>
        <p:nvSpPr>
          <p:cNvPr id="3" name="TextBox 2"/>
          <p:cNvSpPr txBox="1"/>
          <p:nvPr/>
        </p:nvSpPr>
        <p:spPr>
          <a:xfrm>
            <a:off x="914400" y="1325880"/>
            <a:ext cx="4663440" cy="457200"/>
          </a:xfrm>
          <a:prstGeom prst="rect">
            <a:avLst/>
          </a:prstGeom>
          <a:noFill/>
        </p:spPr>
        <p:txBody>
          <a:bodyPr wrap="square" anchor="t">
            <a:spAutoFit/>
          </a:bodyPr>
          <a:lstStyle/>
          <a:p>
            <a:pPr algn="ctr"/>
            <a:r>
              <a:rPr sz="2200" b="1" i="0">
                <a:solidFill>
                  <a:srgbClr val="1F3A5F"/>
                </a:solidFill>
                <a:latin typeface="Arial"/>
              </a:rPr>
              <a:t>PHYSICAL LAW</a:t>
            </a:r>
          </a:p>
        </p:txBody>
      </p:sp>
      <p:sp>
        <p:nvSpPr>
          <p:cNvPr id="4" name="TextBox 3"/>
          <p:cNvSpPr txBox="1"/>
          <p:nvPr/>
        </p:nvSpPr>
        <p:spPr>
          <a:xfrm>
            <a:off x="6492240" y="1325880"/>
            <a:ext cx="4663440" cy="457200"/>
          </a:xfrm>
          <a:prstGeom prst="rect">
            <a:avLst/>
          </a:prstGeom>
          <a:noFill/>
        </p:spPr>
        <p:txBody>
          <a:bodyPr wrap="square" anchor="t">
            <a:spAutoFit/>
          </a:bodyPr>
          <a:lstStyle/>
          <a:p>
            <a:pPr algn="ctr"/>
            <a:r>
              <a:rPr sz="2200" b="1" i="0">
                <a:solidFill>
                  <a:srgbClr val="1F3A5F"/>
                </a:solidFill>
                <a:latin typeface="Arial"/>
              </a:rPr>
              <a:t>MORAL LAW</a:t>
            </a:r>
          </a:p>
        </p:txBody>
      </p:sp>
      <p:sp>
        <p:nvSpPr>
          <p:cNvPr id="5" name="TextBox 4"/>
          <p:cNvSpPr txBox="1"/>
          <p:nvPr/>
        </p:nvSpPr>
        <p:spPr>
          <a:xfrm>
            <a:off x="914400" y="1874519"/>
            <a:ext cx="4663440" cy="3108960"/>
          </a:xfrm>
          <a:prstGeom prst="rect">
            <a:avLst/>
          </a:prstGeom>
          <a:noFill/>
        </p:spPr>
        <p:txBody>
          <a:bodyPr wrap="square" anchor="ctr">
            <a:spAutoFit/>
          </a:bodyPr>
          <a:lstStyle/>
          <a:p>
            <a:pPr algn="ctr"/>
            <a:r>
              <a:rPr sz="2300" b="0" i="0" dirty="0">
                <a:solidFill>
                  <a:srgbClr val="222222"/>
                </a:solidFill>
                <a:latin typeface="Arial"/>
              </a:rPr>
              <a:t>Describes what happens
Cannot be “disobeyed” by matter
Observed from the outside</a:t>
            </a:r>
          </a:p>
        </p:txBody>
      </p:sp>
      <p:sp>
        <p:nvSpPr>
          <p:cNvPr id="6" name="TextBox 5"/>
          <p:cNvSpPr txBox="1"/>
          <p:nvPr/>
        </p:nvSpPr>
        <p:spPr>
          <a:xfrm>
            <a:off x="6492240" y="1874519"/>
            <a:ext cx="4663440" cy="3108960"/>
          </a:xfrm>
          <a:prstGeom prst="rect">
            <a:avLst/>
          </a:prstGeom>
          <a:noFill/>
        </p:spPr>
        <p:txBody>
          <a:bodyPr wrap="square" anchor="ctr">
            <a:spAutoFit/>
          </a:bodyPr>
          <a:lstStyle/>
          <a:p>
            <a:pPr algn="ctr"/>
            <a:r>
              <a:rPr sz="2300" b="0" i="0">
                <a:solidFill>
                  <a:srgbClr val="222222"/>
                </a:solidFill>
                <a:latin typeface="Arial"/>
              </a:rPr>
              <a:t>Tells us what ought to happen
Can be ignored or violated
Experienced as obligation</a:t>
            </a:r>
          </a:p>
        </p:txBody>
      </p:sp>
    </p:spTree>
    <p:extLst>
      <p:ext uri="{BB962C8B-B14F-4D97-AF65-F5344CB8AC3E}">
        <p14:creationId xmlns:p14="http://schemas.microsoft.com/office/powerpoint/2010/main" val="3087746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502920"/>
            <a:ext cx="10698480" cy="640080"/>
          </a:xfrm>
          <a:prstGeom prst="rect">
            <a:avLst/>
          </a:prstGeom>
          <a:noFill/>
        </p:spPr>
        <p:txBody>
          <a:bodyPr wrap="square" anchor="t">
            <a:spAutoFit/>
          </a:bodyPr>
          <a:lstStyle/>
          <a:p>
            <a:pPr algn="l"/>
            <a:r>
              <a:rPr sz="3100" b="1" i="0">
                <a:solidFill>
                  <a:srgbClr val="1F3A5F"/>
                </a:solidFill>
                <a:latin typeface="Arial"/>
              </a:rPr>
              <a:t>Chapter 4 — What Lies Behind the Law</a:t>
            </a:r>
          </a:p>
        </p:txBody>
      </p:sp>
      <p:sp>
        <p:nvSpPr>
          <p:cNvPr id="3" name="TextBox 2"/>
          <p:cNvSpPr txBox="1"/>
          <p:nvPr/>
        </p:nvSpPr>
        <p:spPr>
          <a:xfrm>
            <a:off x="914400" y="1325880"/>
            <a:ext cx="10241280" cy="502920"/>
          </a:xfrm>
          <a:prstGeom prst="rect">
            <a:avLst/>
          </a:prstGeom>
          <a:noFill/>
        </p:spPr>
        <p:txBody>
          <a:bodyPr wrap="square" anchor="t">
            <a:spAutoFit/>
          </a:bodyPr>
          <a:lstStyle/>
          <a:p>
            <a:pPr algn="l"/>
            <a:r>
              <a:rPr sz="2300" b="0" i="0">
                <a:solidFill>
                  <a:srgbClr val="222222"/>
                </a:solidFill>
                <a:latin typeface="Arial"/>
              </a:rPr>
              <a:t>Lewis contrasts two broad ways of looking at reality:</a:t>
            </a:r>
          </a:p>
        </p:txBody>
      </p:sp>
      <p:sp>
        <p:nvSpPr>
          <p:cNvPr id="4" name="TextBox 3"/>
          <p:cNvSpPr txBox="1"/>
          <p:nvPr/>
        </p:nvSpPr>
        <p:spPr>
          <a:xfrm>
            <a:off x="914400" y="2057400"/>
            <a:ext cx="4389120" cy="411480"/>
          </a:xfrm>
          <a:prstGeom prst="rect">
            <a:avLst/>
          </a:prstGeom>
          <a:noFill/>
        </p:spPr>
        <p:txBody>
          <a:bodyPr wrap="square" anchor="t">
            <a:spAutoFit/>
          </a:bodyPr>
          <a:lstStyle/>
          <a:p>
            <a:pPr algn="l"/>
            <a:r>
              <a:rPr sz="2200" b="1" i="0">
                <a:solidFill>
                  <a:srgbClr val="1F3A5F"/>
                </a:solidFill>
                <a:latin typeface="Arial"/>
              </a:rPr>
              <a:t>MATERIALIST VIEW</a:t>
            </a:r>
          </a:p>
        </p:txBody>
      </p:sp>
      <p:sp>
        <p:nvSpPr>
          <p:cNvPr id="5" name="TextBox 4"/>
          <p:cNvSpPr txBox="1"/>
          <p:nvPr/>
        </p:nvSpPr>
        <p:spPr>
          <a:xfrm>
            <a:off x="914400" y="2578608"/>
            <a:ext cx="4480560" cy="1446550"/>
          </a:xfrm>
          <a:prstGeom prst="rect">
            <a:avLst/>
          </a:prstGeom>
          <a:noFill/>
        </p:spPr>
        <p:txBody>
          <a:bodyPr wrap="square" anchor="t">
            <a:spAutoFit/>
          </a:bodyPr>
          <a:lstStyle/>
          <a:p>
            <a:pPr algn="l"/>
            <a:r>
              <a:rPr sz="2200" b="0" i="0" dirty="0">
                <a:solidFill>
                  <a:srgbClr val="222222"/>
                </a:solidFill>
                <a:latin typeface="Arial"/>
              </a:rPr>
              <a:t>Matter and nature are ultimately all that exist.</a:t>
            </a:r>
            <a:endParaRPr lang="en-US" sz="2200" b="0" i="0" dirty="0">
              <a:solidFill>
                <a:srgbClr val="222222"/>
              </a:solidFill>
              <a:latin typeface="Arial"/>
            </a:endParaRPr>
          </a:p>
          <a:p>
            <a:pPr algn="l"/>
            <a:r>
              <a:rPr sz="2200" b="0" i="0" dirty="0">
                <a:solidFill>
                  <a:srgbClr val="222222"/>
                </a:solidFill>
                <a:latin typeface="Arial"/>
              </a:rPr>
              <a:t>Mind and morality arise within that material universe.</a:t>
            </a:r>
          </a:p>
        </p:txBody>
      </p:sp>
      <p:sp>
        <p:nvSpPr>
          <p:cNvPr id="6" name="TextBox 5"/>
          <p:cNvSpPr txBox="1"/>
          <p:nvPr/>
        </p:nvSpPr>
        <p:spPr>
          <a:xfrm>
            <a:off x="6400800" y="2057400"/>
            <a:ext cx="4389120" cy="411480"/>
          </a:xfrm>
          <a:prstGeom prst="rect">
            <a:avLst/>
          </a:prstGeom>
          <a:noFill/>
        </p:spPr>
        <p:txBody>
          <a:bodyPr wrap="square" anchor="t">
            <a:spAutoFit/>
          </a:bodyPr>
          <a:lstStyle/>
          <a:p>
            <a:pPr algn="l"/>
            <a:r>
              <a:rPr sz="2200" b="1" i="0">
                <a:solidFill>
                  <a:srgbClr val="1F3A5F"/>
                </a:solidFill>
                <a:latin typeface="Arial"/>
              </a:rPr>
              <a:t>RELIGIOUS VIEW</a:t>
            </a:r>
          </a:p>
        </p:txBody>
      </p:sp>
      <p:sp>
        <p:nvSpPr>
          <p:cNvPr id="7" name="TextBox 6"/>
          <p:cNvSpPr txBox="1"/>
          <p:nvPr/>
        </p:nvSpPr>
        <p:spPr>
          <a:xfrm>
            <a:off x="6400800" y="2578608"/>
            <a:ext cx="4663440" cy="1554480"/>
          </a:xfrm>
          <a:prstGeom prst="rect">
            <a:avLst/>
          </a:prstGeom>
          <a:noFill/>
        </p:spPr>
        <p:txBody>
          <a:bodyPr wrap="square" anchor="t">
            <a:spAutoFit/>
          </a:bodyPr>
          <a:lstStyle/>
          <a:p>
            <a:pPr algn="l"/>
            <a:r>
              <a:rPr sz="2200" b="0" i="0" dirty="0">
                <a:solidFill>
                  <a:srgbClr val="222222"/>
                </a:solidFill>
                <a:latin typeface="Arial"/>
              </a:rPr>
              <a:t>Behind the universe is something more like a Mind:
purposeful, rational, and related to moral obligation.</a:t>
            </a:r>
          </a:p>
        </p:txBody>
      </p:sp>
      <p:sp>
        <p:nvSpPr>
          <p:cNvPr id="8" name="TextBox 7"/>
          <p:cNvSpPr txBox="1"/>
          <p:nvPr/>
        </p:nvSpPr>
        <p:spPr>
          <a:xfrm>
            <a:off x="914400" y="4800600"/>
            <a:ext cx="10241280" cy="685800"/>
          </a:xfrm>
          <a:prstGeom prst="rect">
            <a:avLst/>
          </a:prstGeom>
          <a:noFill/>
        </p:spPr>
        <p:txBody>
          <a:bodyPr wrap="square" anchor="t">
            <a:spAutoFit/>
          </a:bodyPr>
          <a:lstStyle/>
          <a:p>
            <a:pPr algn="l"/>
            <a:r>
              <a:rPr sz="2200" b="0" i="1" dirty="0">
                <a:solidFill>
                  <a:srgbClr val="666666"/>
                </a:solidFill>
                <a:latin typeface="Arial"/>
              </a:rPr>
              <a:t>Lewis has not reached Christianity yet—he is asking which view better explains the evidence.</a:t>
            </a:r>
          </a:p>
        </p:txBody>
      </p:sp>
    </p:spTree>
    <p:extLst>
      <p:ext uri="{BB962C8B-B14F-4D97-AF65-F5344CB8AC3E}">
        <p14:creationId xmlns:p14="http://schemas.microsoft.com/office/powerpoint/2010/main" val="2677831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67160" y="6455664"/>
            <a:ext cx="228600" cy="182880"/>
          </a:xfrm>
          <a:prstGeom prst="rect">
            <a:avLst/>
          </a:prstGeom>
          <a:extLst>
            <a:ext uri="{C572A759-6A51-4108-AA02-DFA0A04FC94B}">
              <ma14:wrappingTextBoxFlag xmlns="" xmlns:ma14="http://schemas.microsoft.com/office/mac/drawingml/2011/main" val="0"/>
            </a:ext>
          </a:extLst>
        </p:spPr>
        <p:txBody>
          <a:bodyPr/>
          <a:lstStyle>
            <a:lvl1pPr>
              <a:defRPr sz="1000">
                <a:solidFill>
                  <a:srgbClr val="999999"/>
                </a:solidFill>
                <a:latin typeface="Arial"/>
                <a:ea typeface="Arial"/>
                <a:cs typeface="Arial"/>
              </a:defRPr>
            </a:lvl1pPr>
          </a:lstStyle>
          <a:p>
            <a:r>
              <a:rPr sz="1000">
                <a:solidFill>
                  <a:srgbClr val="666666"/>
                </a:solidFill>
                <a:latin typeface="Arial"/>
              </a:rPr>
              <a:t>10</a:t>
            </a:r>
          </a:p>
        </p:txBody>
      </p:sp>
      <p:sp>
        <p:nvSpPr>
          <p:cNvPr id="26" name="TextBox 25"/>
          <p:cNvSpPr txBox="1"/>
          <p:nvPr/>
        </p:nvSpPr>
        <p:spPr>
          <a:xfrm>
            <a:off x="731520" y="502920"/>
            <a:ext cx="10698480" cy="640080"/>
          </a:xfrm>
          <a:prstGeom prst="rect">
            <a:avLst/>
          </a:prstGeom>
          <a:noFill/>
        </p:spPr>
        <p:txBody>
          <a:bodyPr wrap="square" anchor="t">
            <a:spAutoFit/>
          </a:bodyPr>
          <a:lstStyle/>
          <a:p>
            <a:pPr algn="l"/>
            <a:r>
              <a:rPr sz="3100" b="1" i="0">
                <a:solidFill>
                  <a:srgbClr val="1F3A5F"/>
                </a:solidFill>
                <a:latin typeface="Arial"/>
              </a:rPr>
              <a:t>A clue from inside ourselves</a:t>
            </a:r>
          </a:p>
        </p:txBody>
      </p:sp>
      <p:sp>
        <p:nvSpPr>
          <p:cNvPr id="27" name="TextBox 26"/>
          <p:cNvSpPr txBox="1"/>
          <p:nvPr/>
        </p:nvSpPr>
        <p:spPr>
          <a:xfrm>
            <a:off x="914400" y="1417320"/>
            <a:ext cx="10241280" cy="530352"/>
          </a:xfrm>
          <a:prstGeom prst="rect">
            <a:avLst/>
          </a:prstGeom>
          <a:noFill/>
        </p:spPr>
        <p:txBody>
          <a:bodyPr wrap="square" anchor="t">
            <a:spAutoFit/>
          </a:bodyPr>
          <a:lstStyle/>
          <a:p>
            <a:pPr algn="l"/>
            <a:r>
              <a:rPr sz="2300" b="0" i="0">
                <a:solidFill>
                  <a:srgbClr val="222222"/>
                </a:solidFill>
                <a:latin typeface="Arial"/>
              </a:rPr>
              <a:t>We learn about nature by observing it from the outside</a:t>
            </a:r>
          </a:p>
        </p:txBody>
      </p:sp>
      <p:sp>
        <p:nvSpPr>
          <p:cNvPr id="28" name="TextBox 27"/>
          <p:cNvSpPr txBox="1"/>
          <p:nvPr/>
        </p:nvSpPr>
        <p:spPr>
          <a:xfrm>
            <a:off x="914400" y="2167128"/>
            <a:ext cx="10241280" cy="530352"/>
          </a:xfrm>
          <a:prstGeom prst="rect">
            <a:avLst/>
          </a:prstGeom>
          <a:noFill/>
        </p:spPr>
        <p:txBody>
          <a:bodyPr wrap="square" anchor="t">
            <a:spAutoFit/>
          </a:bodyPr>
          <a:lstStyle/>
          <a:p>
            <a:pPr algn="l"/>
            <a:r>
              <a:rPr sz="2300" b="0" i="0">
                <a:solidFill>
                  <a:srgbClr val="222222"/>
                </a:solidFill>
                <a:latin typeface="Arial"/>
              </a:rPr>
              <a:t>But we experience moral obligation from within</a:t>
            </a:r>
          </a:p>
        </p:txBody>
      </p:sp>
      <p:sp>
        <p:nvSpPr>
          <p:cNvPr id="29" name="TextBox 28"/>
          <p:cNvSpPr txBox="1"/>
          <p:nvPr/>
        </p:nvSpPr>
        <p:spPr>
          <a:xfrm>
            <a:off x="914400" y="2916936"/>
            <a:ext cx="10241280" cy="530352"/>
          </a:xfrm>
          <a:prstGeom prst="rect">
            <a:avLst/>
          </a:prstGeom>
          <a:noFill/>
        </p:spPr>
        <p:txBody>
          <a:bodyPr wrap="square" anchor="t">
            <a:spAutoFit/>
          </a:bodyPr>
          <a:lstStyle/>
          <a:p>
            <a:pPr algn="l"/>
            <a:r>
              <a:rPr sz="2300" b="0" i="0">
                <a:solidFill>
                  <a:srgbClr val="222222"/>
                </a:solidFill>
                <a:latin typeface="Arial"/>
              </a:rPr>
              <a:t>It does not merely happen to us—it seems to make a claim on us</a:t>
            </a:r>
          </a:p>
        </p:txBody>
      </p:sp>
      <p:sp>
        <p:nvSpPr>
          <p:cNvPr id="30" name="TextBox 29"/>
          <p:cNvSpPr txBox="1"/>
          <p:nvPr/>
        </p:nvSpPr>
        <p:spPr>
          <a:xfrm>
            <a:off x="914400" y="3666744"/>
            <a:ext cx="10241280" cy="530352"/>
          </a:xfrm>
          <a:prstGeom prst="rect">
            <a:avLst/>
          </a:prstGeom>
          <a:noFill/>
        </p:spPr>
        <p:txBody>
          <a:bodyPr wrap="square" anchor="t">
            <a:spAutoFit/>
          </a:bodyPr>
          <a:lstStyle/>
          <a:p>
            <a:pPr algn="l"/>
            <a:r>
              <a:rPr sz="2300" b="0" i="0">
                <a:solidFill>
                  <a:srgbClr val="222222"/>
                </a:solidFill>
                <a:latin typeface="Arial"/>
              </a:rPr>
              <a:t>Lewis sees this as a clue to what may lie behind the universe</a:t>
            </a:r>
          </a:p>
        </p:txBody>
      </p:sp>
      <p:sp>
        <p:nvSpPr>
          <p:cNvPr id="31" name="TextBox 30"/>
          <p:cNvSpPr txBox="1"/>
          <p:nvPr/>
        </p:nvSpPr>
        <p:spPr>
          <a:xfrm>
            <a:off x="914400" y="4645152"/>
            <a:ext cx="10241280" cy="868680"/>
          </a:xfrm>
          <a:prstGeom prst="rect">
            <a:avLst/>
          </a:prstGeom>
          <a:noFill/>
        </p:spPr>
        <p:txBody>
          <a:bodyPr wrap="square" anchor="t">
            <a:spAutoFit/>
          </a:bodyPr>
          <a:lstStyle/>
          <a:p>
            <a:pPr algn="ctr"/>
            <a:r>
              <a:rPr sz="2300" b="1" i="0">
                <a:solidFill>
                  <a:srgbClr val="1F3A5F"/>
                </a:solidFill>
                <a:latin typeface="Arial"/>
              </a:rPr>
              <a:t>“In the Moral Law somebody or something from beyond the material world is getting at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502920"/>
            <a:ext cx="10698480" cy="640080"/>
          </a:xfrm>
          <a:prstGeom prst="rect">
            <a:avLst/>
          </a:prstGeom>
          <a:noFill/>
        </p:spPr>
        <p:txBody>
          <a:bodyPr wrap="square" anchor="t">
            <a:spAutoFit/>
          </a:bodyPr>
          <a:lstStyle/>
          <a:p>
            <a:pPr algn="l"/>
            <a:r>
              <a:rPr sz="3100" b="1" i="0">
                <a:solidFill>
                  <a:srgbClr val="1F3A5F"/>
                </a:solidFill>
                <a:latin typeface="Arial"/>
              </a:rPr>
              <a:t>What kind of clue is morality?</a:t>
            </a:r>
          </a:p>
        </p:txBody>
      </p:sp>
      <p:sp>
        <p:nvSpPr>
          <p:cNvPr id="3" name="TextBox 2"/>
          <p:cNvSpPr txBox="1"/>
          <p:nvPr/>
        </p:nvSpPr>
        <p:spPr>
          <a:xfrm>
            <a:off x="1051560" y="1325880"/>
            <a:ext cx="9966960" cy="502920"/>
          </a:xfrm>
          <a:prstGeom prst="rect">
            <a:avLst/>
          </a:prstGeom>
          <a:noFill/>
        </p:spPr>
        <p:txBody>
          <a:bodyPr wrap="square" anchor="t">
            <a:spAutoFit/>
          </a:bodyPr>
          <a:lstStyle/>
          <a:p>
            <a:pPr algn="l"/>
            <a:r>
              <a:rPr sz="2400" b="1" i="0">
                <a:solidFill>
                  <a:srgbClr val="1F3A5F"/>
                </a:solidFill>
                <a:latin typeface="Arial"/>
              </a:rPr>
              <a:t>Discussion:</a:t>
            </a:r>
          </a:p>
        </p:txBody>
      </p:sp>
      <p:sp>
        <p:nvSpPr>
          <p:cNvPr id="4" name="TextBox 3"/>
          <p:cNvSpPr txBox="1"/>
          <p:nvPr/>
        </p:nvSpPr>
        <p:spPr>
          <a:xfrm>
            <a:off x="1051560" y="2784455"/>
            <a:ext cx="9966960" cy="923330"/>
          </a:xfrm>
          <a:prstGeom prst="rect">
            <a:avLst/>
          </a:prstGeom>
          <a:noFill/>
        </p:spPr>
        <p:txBody>
          <a:bodyPr wrap="square" anchor="ctr">
            <a:spAutoFit/>
          </a:bodyPr>
          <a:lstStyle/>
          <a:p>
            <a:pPr algn="l"/>
            <a:r>
              <a:rPr sz="2700" b="1" i="0" dirty="0">
                <a:solidFill>
                  <a:srgbClr val="222222"/>
                </a:solidFill>
                <a:latin typeface="Arial"/>
              </a:rPr>
              <a:t>Why does Lewis think moral obligation gives us a different kind of clue about God</a:t>
            </a:r>
            <a:r>
              <a:rPr lang="en-US" sz="2700" b="1" i="0" dirty="0">
                <a:solidFill>
                  <a:srgbClr val="222222"/>
                </a:solidFill>
                <a:latin typeface="Arial"/>
              </a:rPr>
              <a:t> </a:t>
            </a:r>
            <a:r>
              <a:rPr sz="2700" b="1" i="0" dirty="0">
                <a:solidFill>
                  <a:srgbClr val="222222"/>
                </a:solidFill>
                <a:latin typeface="Arial"/>
              </a:rPr>
              <a:t>than simply looking at nature?</a:t>
            </a:r>
          </a:p>
        </p:txBody>
      </p:sp>
    </p:spTree>
    <p:extLst>
      <p:ext uri="{BB962C8B-B14F-4D97-AF65-F5344CB8AC3E}">
        <p14:creationId xmlns:p14="http://schemas.microsoft.com/office/powerpoint/2010/main" val="3160463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502920"/>
            <a:ext cx="10698480" cy="640080"/>
          </a:xfrm>
          <a:prstGeom prst="rect">
            <a:avLst/>
          </a:prstGeom>
          <a:noFill/>
        </p:spPr>
        <p:txBody>
          <a:bodyPr wrap="square" anchor="t">
            <a:spAutoFit/>
          </a:bodyPr>
          <a:lstStyle/>
          <a:p>
            <a:pPr algn="l"/>
            <a:r>
              <a:rPr sz="3100" b="1" i="0">
                <a:solidFill>
                  <a:srgbClr val="1F3A5F"/>
                </a:solidFill>
                <a:latin typeface="Arial"/>
              </a:rPr>
              <a:t>Description is not the same as obligation</a:t>
            </a:r>
          </a:p>
        </p:txBody>
      </p:sp>
      <p:sp>
        <p:nvSpPr>
          <p:cNvPr id="3" name="TextBox 2"/>
          <p:cNvSpPr txBox="1"/>
          <p:nvPr/>
        </p:nvSpPr>
        <p:spPr>
          <a:xfrm>
            <a:off x="1051560" y="1234440"/>
            <a:ext cx="9966960" cy="502920"/>
          </a:xfrm>
          <a:prstGeom prst="rect">
            <a:avLst/>
          </a:prstGeom>
          <a:noFill/>
        </p:spPr>
        <p:txBody>
          <a:bodyPr wrap="square" anchor="t">
            <a:spAutoFit/>
          </a:bodyPr>
          <a:lstStyle/>
          <a:p>
            <a:pPr algn="l"/>
            <a:r>
              <a:rPr sz="2400" b="1" i="0">
                <a:solidFill>
                  <a:srgbClr val="1F3A5F"/>
                </a:solidFill>
                <a:latin typeface="Arial"/>
              </a:rPr>
              <a:t>Discussion:</a:t>
            </a:r>
          </a:p>
        </p:txBody>
      </p:sp>
      <p:sp>
        <p:nvSpPr>
          <p:cNvPr id="4" name="TextBox 3"/>
          <p:cNvSpPr txBox="1"/>
          <p:nvPr/>
        </p:nvSpPr>
        <p:spPr>
          <a:xfrm>
            <a:off x="1051560" y="2011680"/>
            <a:ext cx="9966960" cy="2286000"/>
          </a:xfrm>
          <a:prstGeom prst="rect">
            <a:avLst/>
          </a:prstGeom>
          <a:noFill/>
        </p:spPr>
        <p:txBody>
          <a:bodyPr wrap="square" anchor="ctr">
            <a:spAutoFit/>
          </a:bodyPr>
          <a:lstStyle/>
          <a:p>
            <a:pPr algn="l"/>
            <a:r>
              <a:rPr sz="2800" b="1" i="0">
                <a:solidFill>
                  <a:srgbClr val="222222"/>
                </a:solidFill>
                <a:latin typeface="Arial"/>
              </a:rPr>
              <a:t>Science can tell us what happens if I poison someone.
Can science, by itself, tell me whether I ought to poison someone?</a:t>
            </a:r>
          </a:p>
        </p:txBody>
      </p:sp>
    </p:spTree>
    <p:extLst>
      <p:ext uri="{BB962C8B-B14F-4D97-AF65-F5344CB8AC3E}">
        <p14:creationId xmlns:p14="http://schemas.microsoft.com/office/powerpoint/2010/main" val="409342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502920"/>
            <a:ext cx="10698480" cy="640080"/>
          </a:xfrm>
          <a:prstGeom prst="rect">
            <a:avLst/>
          </a:prstGeom>
          <a:noFill/>
        </p:spPr>
        <p:txBody>
          <a:bodyPr wrap="square" anchor="t">
            <a:spAutoFit/>
          </a:bodyPr>
          <a:lstStyle/>
          <a:p>
            <a:pPr algn="l"/>
            <a:r>
              <a:rPr sz="3100" b="1" i="0">
                <a:solidFill>
                  <a:srgbClr val="1F3A5F"/>
                </a:solidFill>
                <a:latin typeface="Arial"/>
              </a:rPr>
              <a:t>A contemporary objection</a:t>
            </a:r>
          </a:p>
        </p:txBody>
      </p:sp>
      <p:sp>
        <p:nvSpPr>
          <p:cNvPr id="3" name="TextBox 2"/>
          <p:cNvSpPr txBox="1"/>
          <p:nvPr/>
        </p:nvSpPr>
        <p:spPr>
          <a:xfrm>
            <a:off x="1051560" y="1143000"/>
            <a:ext cx="9966960" cy="502920"/>
          </a:xfrm>
          <a:prstGeom prst="rect">
            <a:avLst/>
          </a:prstGeom>
          <a:noFill/>
        </p:spPr>
        <p:txBody>
          <a:bodyPr wrap="square" anchor="t">
            <a:spAutoFit/>
          </a:bodyPr>
          <a:lstStyle/>
          <a:p>
            <a:pPr algn="l"/>
            <a:r>
              <a:rPr sz="2400" b="1" i="0">
                <a:solidFill>
                  <a:srgbClr val="1F3A5F"/>
                </a:solidFill>
                <a:latin typeface="Arial"/>
              </a:rPr>
              <a:t>Discussion:</a:t>
            </a:r>
          </a:p>
        </p:txBody>
      </p:sp>
      <p:sp>
        <p:nvSpPr>
          <p:cNvPr id="4" name="TextBox 3"/>
          <p:cNvSpPr txBox="1"/>
          <p:nvPr/>
        </p:nvSpPr>
        <p:spPr>
          <a:xfrm>
            <a:off x="1051560" y="1920240"/>
            <a:ext cx="9966960" cy="2286000"/>
          </a:xfrm>
          <a:prstGeom prst="rect">
            <a:avLst/>
          </a:prstGeom>
          <a:noFill/>
        </p:spPr>
        <p:txBody>
          <a:bodyPr wrap="square" anchor="ctr">
            <a:spAutoFit/>
          </a:bodyPr>
          <a:lstStyle/>
          <a:p>
            <a:pPr algn="l"/>
            <a:r>
              <a:rPr sz="2700" b="1" i="0">
                <a:solidFill>
                  <a:srgbClr val="222222"/>
                </a:solidFill>
                <a:latin typeface="Arial"/>
              </a:rPr>
              <a:t>Suppose biology or evolution helps explain why humans developed moral awareness.
Would that show that moral right and wrong are not real?</a:t>
            </a:r>
          </a:p>
        </p:txBody>
      </p:sp>
      <p:sp>
        <p:nvSpPr>
          <p:cNvPr id="5" name="TextBox 4"/>
          <p:cNvSpPr txBox="1"/>
          <p:nvPr/>
        </p:nvSpPr>
        <p:spPr>
          <a:xfrm>
            <a:off x="1051560" y="4617720"/>
            <a:ext cx="9966960" cy="640080"/>
          </a:xfrm>
          <a:prstGeom prst="rect">
            <a:avLst/>
          </a:prstGeom>
          <a:noFill/>
        </p:spPr>
        <p:txBody>
          <a:bodyPr wrap="square" anchor="t">
            <a:spAutoFit/>
          </a:bodyPr>
          <a:lstStyle/>
          <a:p>
            <a:pPr algn="ctr"/>
            <a:r>
              <a:rPr sz="2100" b="0" i="1">
                <a:solidFill>
                  <a:srgbClr val="666666"/>
                </a:solidFill>
                <a:latin typeface="Arial"/>
              </a:rPr>
              <a:t>Analogy: explaining how eyesight developed does not prove that what we see is unreal.</a:t>
            </a:r>
          </a:p>
        </p:txBody>
      </p:sp>
    </p:spTree>
    <p:extLst>
      <p:ext uri="{BB962C8B-B14F-4D97-AF65-F5344CB8AC3E}">
        <p14:creationId xmlns:p14="http://schemas.microsoft.com/office/powerpoint/2010/main" val="3861622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67160" y="6455664"/>
            <a:ext cx="228600" cy="182880"/>
          </a:xfrm>
          <a:prstGeom prst="rect">
            <a:avLst/>
          </a:prstGeom>
          <a:extLst>
            <a:ext uri="{C572A759-6A51-4108-AA02-DFA0A04FC94B}">
              <ma14:wrappingTextBoxFlag xmlns="" xmlns:ma14="http://schemas.microsoft.com/office/mac/drawingml/2011/main" val="0"/>
            </a:ext>
          </a:extLst>
        </p:spPr>
        <p:txBody>
          <a:bodyPr/>
          <a:lstStyle>
            <a:lvl1pPr>
              <a:defRPr sz="1000">
                <a:solidFill>
                  <a:srgbClr val="999999"/>
                </a:solidFill>
                <a:latin typeface="Arial"/>
                <a:ea typeface="Arial"/>
                <a:cs typeface="Arial"/>
              </a:defRPr>
            </a:lvl1pPr>
          </a:lstStyle>
          <a:p>
            <a:r>
              <a:rPr sz="1000">
                <a:solidFill>
                  <a:srgbClr val="666666"/>
                </a:solidFill>
                <a:latin typeface="Arial"/>
              </a:rPr>
              <a:t>14</a:t>
            </a:r>
          </a:p>
        </p:txBody>
      </p:sp>
      <p:sp>
        <p:nvSpPr>
          <p:cNvPr id="26" name="TextBox 25"/>
          <p:cNvSpPr txBox="1"/>
          <p:nvPr/>
        </p:nvSpPr>
        <p:spPr>
          <a:xfrm>
            <a:off x="731520" y="502920"/>
            <a:ext cx="10698480" cy="640080"/>
          </a:xfrm>
          <a:prstGeom prst="rect">
            <a:avLst/>
          </a:prstGeom>
          <a:noFill/>
        </p:spPr>
        <p:txBody>
          <a:bodyPr wrap="square" anchor="t">
            <a:spAutoFit/>
          </a:bodyPr>
          <a:lstStyle/>
          <a:p>
            <a:pPr algn="l"/>
            <a:r>
              <a:rPr sz="3100" b="1" i="0">
                <a:solidFill>
                  <a:srgbClr val="1F3A5F"/>
                </a:solidFill>
                <a:latin typeface="Arial"/>
              </a:rPr>
              <a:t>Chapter 5 — We Have Cause to Be Uneasy</a:t>
            </a:r>
          </a:p>
        </p:txBody>
      </p:sp>
      <p:sp>
        <p:nvSpPr>
          <p:cNvPr id="27" name="TextBox 26"/>
          <p:cNvSpPr txBox="1"/>
          <p:nvPr/>
        </p:nvSpPr>
        <p:spPr>
          <a:xfrm>
            <a:off x="914400" y="1417320"/>
            <a:ext cx="10241280" cy="530352"/>
          </a:xfrm>
          <a:prstGeom prst="rect">
            <a:avLst/>
          </a:prstGeom>
          <a:noFill/>
        </p:spPr>
        <p:txBody>
          <a:bodyPr wrap="square" anchor="t">
            <a:spAutoFit/>
          </a:bodyPr>
          <a:lstStyle/>
          <a:p>
            <a:pPr algn="l"/>
            <a:r>
              <a:rPr sz="2200" b="0" i="0">
                <a:solidFill>
                  <a:srgbClr val="222222"/>
                </a:solidFill>
                <a:latin typeface="Arial"/>
              </a:rPr>
              <a:t>Suppose the Power behind the Moral Law is truly good</a:t>
            </a:r>
          </a:p>
        </p:txBody>
      </p:sp>
      <p:sp>
        <p:nvSpPr>
          <p:cNvPr id="28" name="TextBox 27"/>
          <p:cNvSpPr txBox="1"/>
          <p:nvPr/>
        </p:nvSpPr>
        <p:spPr>
          <a:xfrm>
            <a:off x="914400" y="2194560"/>
            <a:ext cx="10241280" cy="1107996"/>
          </a:xfrm>
          <a:prstGeom prst="rect">
            <a:avLst/>
          </a:prstGeom>
          <a:noFill/>
        </p:spPr>
        <p:txBody>
          <a:bodyPr wrap="square" anchor="t">
            <a:spAutoFit/>
          </a:bodyPr>
          <a:lstStyle/>
          <a:p>
            <a:pPr algn="l"/>
            <a:r>
              <a:rPr sz="2200" b="0" i="0" dirty="0">
                <a:solidFill>
                  <a:srgbClr val="222222"/>
                </a:solidFill>
                <a:latin typeface="Arial"/>
              </a:rPr>
              <a:t>That sounds comforting—until we remember that we break the standard we recognize</a:t>
            </a:r>
            <a:endParaRPr lang="en-US" sz="2200" b="0" i="0" dirty="0">
              <a:solidFill>
                <a:srgbClr val="222222"/>
              </a:solidFill>
              <a:latin typeface="Arial"/>
            </a:endParaRPr>
          </a:p>
          <a:p>
            <a:pPr algn="l"/>
            <a:endParaRPr sz="2200" b="0" i="0" dirty="0">
              <a:solidFill>
                <a:srgbClr val="222222"/>
              </a:solidFill>
              <a:latin typeface="Arial"/>
            </a:endParaRPr>
          </a:p>
        </p:txBody>
      </p:sp>
      <p:sp>
        <p:nvSpPr>
          <p:cNvPr id="29" name="TextBox 28"/>
          <p:cNvSpPr txBox="1"/>
          <p:nvPr/>
        </p:nvSpPr>
        <p:spPr>
          <a:xfrm>
            <a:off x="914400" y="2971800"/>
            <a:ext cx="10241280" cy="1107996"/>
          </a:xfrm>
          <a:prstGeom prst="rect">
            <a:avLst/>
          </a:prstGeom>
          <a:noFill/>
        </p:spPr>
        <p:txBody>
          <a:bodyPr wrap="square" anchor="t">
            <a:spAutoFit/>
          </a:bodyPr>
          <a:lstStyle/>
          <a:p>
            <a:pPr algn="l"/>
            <a:endParaRPr lang="en-US" sz="2200" b="0" i="0" dirty="0">
              <a:solidFill>
                <a:srgbClr val="222222"/>
              </a:solidFill>
              <a:latin typeface="Arial"/>
            </a:endParaRPr>
          </a:p>
          <a:p>
            <a:pPr algn="l"/>
            <a:r>
              <a:rPr sz="2200" b="0" i="0" dirty="0">
                <a:solidFill>
                  <a:srgbClr val="222222"/>
                </a:solidFill>
                <a:latin typeface="Arial"/>
              </a:rPr>
              <a:t>A perfectly good God would not be indifferent to dishonesty, selfishness, cruelty, or injustice</a:t>
            </a:r>
          </a:p>
        </p:txBody>
      </p:sp>
      <p:sp>
        <p:nvSpPr>
          <p:cNvPr id="30" name="TextBox 29"/>
          <p:cNvSpPr txBox="1"/>
          <p:nvPr/>
        </p:nvSpPr>
        <p:spPr>
          <a:xfrm>
            <a:off x="914400" y="3749039"/>
            <a:ext cx="10241280" cy="1107996"/>
          </a:xfrm>
          <a:prstGeom prst="rect">
            <a:avLst/>
          </a:prstGeom>
          <a:noFill/>
        </p:spPr>
        <p:txBody>
          <a:bodyPr wrap="square" anchor="t">
            <a:spAutoFit/>
          </a:bodyPr>
          <a:lstStyle/>
          <a:p>
            <a:pPr algn="l"/>
            <a:endParaRPr lang="en-US" sz="2200" b="0" i="0" dirty="0">
              <a:solidFill>
                <a:srgbClr val="222222"/>
              </a:solidFill>
              <a:latin typeface="Arial"/>
            </a:endParaRPr>
          </a:p>
          <a:p>
            <a:pPr algn="l"/>
            <a:endParaRPr lang="en-US" sz="2200" b="0" i="0" dirty="0">
              <a:solidFill>
                <a:srgbClr val="222222"/>
              </a:solidFill>
              <a:latin typeface="Arial"/>
            </a:endParaRPr>
          </a:p>
          <a:p>
            <a:pPr algn="l"/>
            <a:r>
              <a:rPr sz="2200" b="0" i="0" dirty="0">
                <a:solidFill>
                  <a:srgbClr val="222222"/>
                </a:solidFill>
                <a:latin typeface="Arial"/>
              </a:rPr>
              <a:t>Lewis’s first conclusion is therefore a diagnosis, not yet the cure</a:t>
            </a:r>
          </a:p>
        </p:txBody>
      </p:sp>
      <p:sp>
        <p:nvSpPr>
          <p:cNvPr id="31" name="TextBox 30"/>
          <p:cNvSpPr txBox="1"/>
          <p:nvPr/>
        </p:nvSpPr>
        <p:spPr>
          <a:xfrm>
            <a:off x="914400" y="5052060"/>
            <a:ext cx="10241280" cy="777240"/>
          </a:xfrm>
          <a:prstGeom prst="rect">
            <a:avLst/>
          </a:prstGeom>
          <a:noFill/>
        </p:spPr>
        <p:txBody>
          <a:bodyPr wrap="square" anchor="t">
            <a:spAutoFit/>
          </a:bodyPr>
          <a:lstStyle/>
          <a:p>
            <a:pPr algn="ctr"/>
            <a:r>
              <a:rPr sz="2200" b="1" i="0" dirty="0">
                <a:solidFill>
                  <a:srgbClr val="1F3A5F"/>
                </a:solidFill>
                <a:latin typeface="Arial"/>
              </a:rPr>
              <a:t>“Goodness is either the great safety or the great danger—according to the way you react to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67160" y="6455664"/>
            <a:ext cx="228600" cy="182880"/>
          </a:xfrm>
          <a:prstGeom prst="rect">
            <a:avLst/>
          </a:prstGeom>
          <a:extLst>
            <a:ext uri="{C572A759-6A51-4108-AA02-DFA0A04FC94B}">
              <ma14:wrappingTextBoxFlag xmlns="" xmlns:ma14="http://schemas.microsoft.com/office/mac/drawingml/2011/main" val="0"/>
            </a:ext>
          </a:extLst>
        </p:spPr>
        <p:txBody>
          <a:bodyPr/>
          <a:lstStyle>
            <a:lvl1pPr>
              <a:defRPr sz="1000">
                <a:solidFill>
                  <a:srgbClr val="999999"/>
                </a:solidFill>
                <a:latin typeface="Arial"/>
                <a:ea typeface="Arial"/>
                <a:cs typeface="Arial"/>
              </a:defRPr>
            </a:lvl1pPr>
          </a:lstStyle>
          <a:p>
            <a:r>
              <a:rPr sz="1000">
                <a:solidFill>
                  <a:srgbClr val="666666"/>
                </a:solidFill>
                <a:latin typeface="Arial"/>
              </a:rPr>
              <a:t>15</a:t>
            </a:r>
          </a:p>
        </p:txBody>
      </p:sp>
      <p:sp>
        <p:nvSpPr>
          <p:cNvPr id="26" name="TextBox 25"/>
          <p:cNvSpPr txBox="1"/>
          <p:nvPr/>
        </p:nvSpPr>
        <p:spPr>
          <a:xfrm>
            <a:off x="731520" y="502920"/>
            <a:ext cx="10698480" cy="640080"/>
          </a:xfrm>
          <a:prstGeom prst="rect">
            <a:avLst/>
          </a:prstGeom>
          <a:noFill/>
        </p:spPr>
        <p:txBody>
          <a:bodyPr wrap="square" anchor="t">
            <a:spAutoFit/>
          </a:bodyPr>
          <a:lstStyle/>
          <a:p>
            <a:pPr algn="l"/>
            <a:r>
              <a:rPr sz="3100" b="1" i="0">
                <a:solidFill>
                  <a:srgbClr val="1F3A5F"/>
                </a:solidFill>
                <a:latin typeface="Arial"/>
              </a:rPr>
              <a:t>The diagnosis before the cure</a:t>
            </a:r>
          </a:p>
        </p:txBody>
      </p:sp>
      <p:sp>
        <p:nvSpPr>
          <p:cNvPr id="27" name="TextBox 26"/>
          <p:cNvSpPr txBox="1"/>
          <p:nvPr/>
        </p:nvSpPr>
        <p:spPr>
          <a:xfrm>
            <a:off x="749808" y="1078992"/>
            <a:ext cx="10607040" cy="384048"/>
          </a:xfrm>
          <a:prstGeom prst="rect">
            <a:avLst/>
          </a:prstGeom>
          <a:noFill/>
        </p:spPr>
        <p:txBody>
          <a:bodyPr wrap="square" anchor="t">
            <a:spAutoFit/>
          </a:bodyPr>
          <a:lstStyle/>
          <a:p>
            <a:pPr algn="l"/>
            <a:r>
              <a:rPr sz="2000" b="0" i="0">
                <a:solidFill>
                  <a:srgbClr val="666666"/>
                </a:solidFill>
                <a:latin typeface="Arial"/>
              </a:rPr>
              <a:t>Romans 7:15–24</a:t>
            </a:r>
          </a:p>
        </p:txBody>
      </p:sp>
      <p:sp>
        <p:nvSpPr>
          <p:cNvPr id="28" name="TextBox 27"/>
          <p:cNvSpPr txBox="1"/>
          <p:nvPr/>
        </p:nvSpPr>
        <p:spPr>
          <a:xfrm>
            <a:off x="914400" y="1645920"/>
            <a:ext cx="10241280" cy="530352"/>
          </a:xfrm>
          <a:prstGeom prst="rect">
            <a:avLst/>
          </a:prstGeom>
          <a:noFill/>
        </p:spPr>
        <p:txBody>
          <a:bodyPr wrap="square" anchor="t">
            <a:spAutoFit/>
          </a:bodyPr>
          <a:lstStyle/>
          <a:p>
            <a:pPr algn="l"/>
            <a:r>
              <a:rPr sz="2300" b="0" i="0">
                <a:solidFill>
                  <a:srgbClr val="222222"/>
                </a:solidFill>
                <a:latin typeface="Arial"/>
              </a:rPr>
              <a:t>We recognize the good</a:t>
            </a:r>
          </a:p>
        </p:txBody>
      </p:sp>
      <p:sp>
        <p:nvSpPr>
          <p:cNvPr id="29" name="TextBox 28"/>
          <p:cNvSpPr txBox="1"/>
          <p:nvPr/>
        </p:nvSpPr>
        <p:spPr>
          <a:xfrm>
            <a:off x="914400" y="2395728"/>
            <a:ext cx="10241280" cy="530352"/>
          </a:xfrm>
          <a:prstGeom prst="rect">
            <a:avLst/>
          </a:prstGeom>
          <a:noFill/>
        </p:spPr>
        <p:txBody>
          <a:bodyPr wrap="square" anchor="t">
            <a:spAutoFit/>
          </a:bodyPr>
          <a:lstStyle/>
          <a:p>
            <a:pPr algn="l"/>
            <a:r>
              <a:rPr sz="2300" b="0" i="0">
                <a:solidFill>
                  <a:srgbClr val="222222"/>
                </a:solidFill>
                <a:latin typeface="Arial"/>
              </a:rPr>
              <a:t>We often fail to do the good we recognize</a:t>
            </a:r>
          </a:p>
        </p:txBody>
      </p:sp>
      <p:sp>
        <p:nvSpPr>
          <p:cNvPr id="30" name="TextBox 29"/>
          <p:cNvSpPr txBox="1"/>
          <p:nvPr/>
        </p:nvSpPr>
        <p:spPr>
          <a:xfrm>
            <a:off x="914400" y="3145536"/>
            <a:ext cx="10241280" cy="530352"/>
          </a:xfrm>
          <a:prstGeom prst="rect">
            <a:avLst/>
          </a:prstGeom>
          <a:noFill/>
        </p:spPr>
        <p:txBody>
          <a:bodyPr wrap="square" anchor="t">
            <a:spAutoFit/>
          </a:bodyPr>
          <a:lstStyle/>
          <a:p>
            <a:pPr algn="l"/>
            <a:r>
              <a:rPr sz="2300" b="0" i="0">
                <a:solidFill>
                  <a:srgbClr val="222222"/>
                </a:solidFill>
                <a:latin typeface="Arial"/>
              </a:rPr>
              <a:t>Knowing the standard does not give us the power to keep it perfectly</a:t>
            </a:r>
          </a:p>
        </p:txBody>
      </p:sp>
      <p:sp>
        <p:nvSpPr>
          <p:cNvPr id="31" name="TextBox 30"/>
          <p:cNvSpPr txBox="1"/>
          <p:nvPr/>
        </p:nvSpPr>
        <p:spPr>
          <a:xfrm>
            <a:off x="914400" y="3895344"/>
            <a:ext cx="10241280" cy="530352"/>
          </a:xfrm>
          <a:prstGeom prst="rect">
            <a:avLst/>
          </a:prstGeom>
          <a:noFill/>
        </p:spPr>
        <p:txBody>
          <a:bodyPr wrap="square" anchor="t">
            <a:spAutoFit/>
          </a:bodyPr>
          <a:lstStyle/>
          <a:p>
            <a:pPr algn="l"/>
            <a:r>
              <a:rPr sz="2300" b="0" i="0">
                <a:solidFill>
                  <a:srgbClr val="222222"/>
                </a:solidFill>
                <a:latin typeface="Arial"/>
              </a:rPr>
              <a:t>The problem is not merely ignorance—we need rescue and transformation</a:t>
            </a:r>
          </a:p>
        </p:txBody>
      </p:sp>
      <p:sp>
        <p:nvSpPr>
          <p:cNvPr id="32" name="TextBox 31"/>
          <p:cNvSpPr txBox="1"/>
          <p:nvPr/>
        </p:nvSpPr>
        <p:spPr>
          <a:xfrm>
            <a:off x="914400" y="4828032"/>
            <a:ext cx="10241280" cy="731520"/>
          </a:xfrm>
          <a:prstGeom prst="rect">
            <a:avLst/>
          </a:prstGeom>
          <a:noFill/>
        </p:spPr>
        <p:txBody>
          <a:bodyPr wrap="square" anchor="t">
            <a:spAutoFit/>
          </a:bodyPr>
          <a:lstStyle/>
          <a:p>
            <a:pPr algn="l"/>
            <a:r>
              <a:rPr sz="2500" b="1" i="0">
                <a:solidFill>
                  <a:srgbClr val="222222"/>
                </a:solidFill>
                <a:latin typeface="Arial"/>
              </a:rPr>
              <a:t>Why might the discovery of a perfectly good God be frightening rather than merely comforting?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502920"/>
            <a:ext cx="10698480" cy="640080"/>
          </a:xfrm>
          <a:prstGeom prst="rect">
            <a:avLst/>
          </a:prstGeom>
          <a:noFill/>
        </p:spPr>
        <p:txBody>
          <a:bodyPr wrap="square" anchor="t">
            <a:spAutoFit/>
          </a:bodyPr>
          <a:lstStyle/>
          <a:p>
            <a:pPr algn="l"/>
            <a:r>
              <a:rPr sz="3100" b="1" i="0">
                <a:solidFill>
                  <a:srgbClr val="1F3A5F"/>
                </a:solidFill>
                <a:latin typeface="Arial"/>
              </a:rPr>
              <a:t>Where Have We Landed?</a:t>
            </a:r>
          </a:p>
        </p:txBody>
      </p:sp>
      <p:sp>
        <p:nvSpPr>
          <p:cNvPr id="3" name="TextBox 2"/>
          <p:cNvSpPr txBox="1"/>
          <p:nvPr/>
        </p:nvSpPr>
        <p:spPr>
          <a:xfrm>
            <a:off x="777240" y="1417320"/>
            <a:ext cx="10607040" cy="502920"/>
          </a:xfrm>
          <a:prstGeom prst="rect">
            <a:avLst/>
          </a:prstGeom>
          <a:noFill/>
        </p:spPr>
        <p:txBody>
          <a:bodyPr wrap="square" anchor="t">
            <a:spAutoFit/>
          </a:bodyPr>
          <a:lstStyle/>
          <a:p>
            <a:pPr algn="l"/>
            <a:r>
              <a:rPr sz="2300" b="1" i="0">
                <a:solidFill>
                  <a:srgbClr val="222222"/>
                </a:solidFill>
                <a:latin typeface="Arial"/>
              </a:rPr>
              <a:t>1. We experience a moral OUGHT—not merely a description of behavior.</a:t>
            </a:r>
          </a:p>
        </p:txBody>
      </p:sp>
      <p:sp>
        <p:nvSpPr>
          <p:cNvPr id="4" name="TextBox 3"/>
          <p:cNvSpPr txBox="1"/>
          <p:nvPr/>
        </p:nvSpPr>
        <p:spPr>
          <a:xfrm>
            <a:off x="777240" y="2148840"/>
            <a:ext cx="10607040" cy="594360"/>
          </a:xfrm>
          <a:prstGeom prst="rect">
            <a:avLst/>
          </a:prstGeom>
          <a:noFill/>
        </p:spPr>
        <p:txBody>
          <a:bodyPr wrap="square" anchor="t">
            <a:spAutoFit/>
          </a:bodyPr>
          <a:lstStyle/>
          <a:p>
            <a:pPr algn="l"/>
            <a:r>
              <a:rPr sz="2300" b="0" i="0">
                <a:solidFill>
                  <a:srgbClr val="222222"/>
                </a:solidFill>
                <a:latin typeface="Arial"/>
              </a:rPr>
              <a:t>2. Lewis argues that this obligation points beyond matter toward something more like a Mind.</a:t>
            </a:r>
          </a:p>
        </p:txBody>
      </p:sp>
      <p:sp>
        <p:nvSpPr>
          <p:cNvPr id="5" name="TextBox 4"/>
          <p:cNvSpPr txBox="1"/>
          <p:nvPr/>
        </p:nvSpPr>
        <p:spPr>
          <a:xfrm>
            <a:off x="777240" y="2971800"/>
            <a:ext cx="10607040" cy="594360"/>
          </a:xfrm>
          <a:prstGeom prst="rect">
            <a:avLst/>
          </a:prstGeom>
          <a:noFill/>
        </p:spPr>
        <p:txBody>
          <a:bodyPr wrap="square" anchor="t">
            <a:spAutoFit/>
          </a:bodyPr>
          <a:lstStyle/>
          <a:p>
            <a:pPr algn="l"/>
            <a:r>
              <a:rPr sz="2300" b="0" i="0">
                <a:solidFill>
                  <a:srgbClr val="222222"/>
                </a:solidFill>
                <a:latin typeface="Arial"/>
              </a:rPr>
              <a:t>3. If that Mind is perfectly good, our failure to keep the Moral Law becomes a serious problem.</a:t>
            </a:r>
          </a:p>
        </p:txBody>
      </p:sp>
      <p:sp>
        <p:nvSpPr>
          <p:cNvPr id="6" name="TextBox 5"/>
          <p:cNvSpPr txBox="1"/>
          <p:nvPr/>
        </p:nvSpPr>
        <p:spPr>
          <a:xfrm>
            <a:off x="777240" y="3931920"/>
            <a:ext cx="10607040" cy="731520"/>
          </a:xfrm>
          <a:prstGeom prst="rect">
            <a:avLst/>
          </a:prstGeom>
          <a:noFill/>
        </p:spPr>
        <p:txBody>
          <a:bodyPr wrap="square" anchor="t">
            <a:spAutoFit/>
          </a:bodyPr>
          <a:lstStyle/>
          <a:p>
            <a:pPr algn="l"/>
            <a:r>
              <a:rPr sz="2200" b="1" i="0">
                <a:solidFill>
                  <a:srgbClr val="1F3A5F"/>
                </a:solidFill>
                <a:latin typeface="Arial"/>
              </a:rPr>
              <a:t>Lewis still has not “proved Christianity.” He has brought us to the need for an explanation—and, eventually, a cure.</a:t>
            </a:r>
          </a:p>
        </p:txBody>
      </p:sp>
      <p:sp>
        <p:nvSpPr>
          <p:cNvPr id="7" name="TextBox 6"/>
          <p:cNvSpPr txBox="1"/>
          <p:nvPr/>
        </p:nvSpPr>
        <p:spPr>
          <a:xfrm>
            <a:off x="777240" y="4983480"/>
            <a:ext cx="10607040" cy="685800"/>
          </a:xfrm>
          <a:prstGeom prst="rect">
            <a:avLst/>
          </a:prstGeom>
          <a:noFill/>
        </p:spPr>
        <p:txBody>
          <a:bodyPr wrap="square" anchor="t">
            <a:spAutoFit/>
          </a:bodyPr>
          <a:lstStyle/>
          <a:p>
            <a:pPr algn="l"/>
            <a:r>
              <a:rPr sz="2300" b="1" i="0">
                <a:solidFill>
                  <a:srgbClr val="222222"/>
                </a:solidFill>
                <a:latin typeface="Arial"/>
              </a:rPr>
              <a:t>Next: What has gone wrong with the world—and what does Christianity say God has done about it?</a:t>
            </a:r>
          </a:p>
        </p:txBody>
      </p:sp>
    </p:spTree>
    <p:extLst>
      <p:ext uri="{BB962C8B-B14F-4D97-AF65-F5344CB8AC3E}">
        <p14:creationId xmlns:p14="http://schemas.microsoft.com/office/powerpoint/2010/main" val="22490245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TotalTime>
  <Words>1264</Words>
  <Application>Microsoft Office PowerPoint</Application>
  <PresentationFormat>Widescreen</PresentationFormat>
  <Paragraphs>115</Paragraphs>
  <Slides>16</Slides>
  <Notes>16</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16</vt:i4>
      </vt:variant>
    </vt:vector>
  </HeadingPairs>
  <TitlesOfParts>
    <vt:vector size="18"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McKnight Crossings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Mere Christianity — Week 3</dc:title>
  <dc:subject>Book I, Chapters 3–5</dc:subject>
  <dc:creator>OpenAI</dc:creator>
  <cp:lastModifiedBy>bret_blackford</cp:lastModifiedBy>
  <cp:revision>17</cp:revision>
  <dcterms:created xsi:type="dcterms:W3CDTF">2026-09-12T18:34:39Z</dcterms:created>
  <dcterms:modified xsi:type="dcterms:W3CDTF">2026-09-30T17:25:50Z</dcterms:modified>
</cp:coreProperties>
</file>